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charts/colors4.xml" ContentType="application/vnd.ms-office.chartcolorstyl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75" r:id="rId3"/>
    <p:sldId id="272" r:id="rId4"/>
    <p:sldId id="332" r:id="rId5"/>
    <p:sldId id="333" r:id="rId6"/>
    <p:sldId id="372" r:id="rId7"/>
    <p:sldId id="334" r:id="rId8"/>
    <p:sldId id="296" r:id="rId9"/>
    <p:sldId id="331" r:id="rId10"/>
    <p:sldId id="358" r:id="rId11"/>
    <p:sldId id="335" r:id="rId12"/>
    <p:sldId id="328" r:id="rId13"/>
    <p:sldId id="373" r:id="rId14"/>
    <p:sldId id="327" r:id="rId15"/>
    <p:sldId id="326" r:id="rId16"/>
    <p:sldId id="360" r:id="rId17"/>
    <p:sldId id="361" r:id="rId18"/>
    <p:sldId id="292" r:id="rId19"/>
    <p:sldId id="374" r:id="rId20"/>
    <p:sldId id="359" r:id="rId21"/>
    <p:sldId id="342" r:id="rId22"/>
    <p:sldId id="343" r:id="rId23"/>
    <p:sldId id="351" r:id="rId24"/>
    <p:sldId id="363" r:id="rId25"/>
    <p:sldId id="364" r:id="rId26"/>
    <p:sldId id="371" r:id="rId27"/>
    <p:sldId id="369" r:id="rId28"/>
    <p:sldId id="370" r:id="rId29"/>
    <p:sldId id="323" r:id="rId30"/>
    <p:sldId id="32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935" autoAdjust="0"/>
  </p:normalViewPr>
  <p:slideViewPr>
    <p:cSldViewPr>
      <p:cViewPr varScale="1">
        <p:scale>
          <a:sx n="86" d="100"/>
          <a:sy n="86" d="100"/>
        </p:scale>
        <p:origin x="-14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G:\&#1050;&#1086;&#1085;&#1092;&#1083;&#1080;&#1082;&#1090;&#1099;%20&#1087;&#1086;&#1076;&#1075;&#1086;&#1090;&#1086;&#1074;&#1082;&#1072;\&#1050;&#1054;&#1056;&#1055;&#1054;&#1056;&#1040;&#1058;&#1048;&#1042;&#1053;&#1040;&#1071;%20&#1050;&#1059;&#1051;&#1068;&#1058;&#1059;&#1056;&#1040;\&#1050;&#1050;%20&#1059;&#1076;&#1086;&#1074;&#1083;&#1077;&#1090;&#1074;&#1086;&#1088;&#1105;&#1085;&#1085;&#1086;&#1089;&#1090;&#1100;12-13\&#1050;&#1050;%20&#1059;&#1076;&#1086;&#1074;&#1083;&#1077;&#1090;&#1074;&#1086;&#1088;&#1105;&#1085;&#1085;&#1086;&#1089;&#1090;&#1100;%20&#1042;&#1057;&#1045;%20&#1080;%20&#1044;&#1048;&#1040;&#1043;&#1056;&#1040;&#1052;&#1052;&#1067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G:\&#1050;&#1086;&#1085;&#1092;&#1083;&#1080;&#1082;&#1090;&#1099;%20&#1087;&#1086;&#1076;&#1075;&#1086;&#1090;&#1086;&#1074;&#1082;&#1072;\&#1050;&#1054;&#1056;&#1055;&#1054;&#1056;&#1040;&#1058;&#1048;&#1042;&#1053;&#1040;&#1071;%20&#1050;&#1059;&#1051;&#1068;&#1058;&#1059;&#1056;&#1040;\&#1050;&#1050;%20&#1059;&#1076;&#1086;&#1074;&#1083;&#1077;&#1090;&#1074;&#1086;&#1088;&#1105;&#1085;&#1085;&#1086;&#1089;&#1090;&#1100;12-13\&#1050;&#1050;%20&#1059;&#1076;&#1086;&#1074;&#1083;&#1077;&#1090;&#1074;&#1086;&#1088;&#1105;&#1085;&#1085;&#1086;&#1089;&#1090;&#1100;%20&#1042;&#1057;&#1045;%20&#1080;%20&#1044;&#1048;&#1040;&#1043;&#1056;&#1040;&#1052;&#1052;&#1067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0;&#1086;&#1085;&#1092;&#1083;&#1080;&#1082;&#1090;&#1099;%20&#1087;&#1086;&#1076;&#1075;&#1086;&#1090;&#1086;&#1074;&#1082;&#1072;\&#1050;&#1054;&#1056;&#1055;&#1054;&#1056;&#1040;&#1058;&#1048;&#1042;&#1053;&#1040;&#1071;%20&#1050;&#1059;&#1051;&#1068;&#1058;&#1059;&#1056;&#1040;\&#1050;&#1050;%202013-2014\&#1050;&#1050;%20&#1059;&#1076;&#1086;&#1074;&#1083;&#1077;&#1090;&#1074;&#1086;&#1088;&#1105;&#1085;&#1085;&#1086;&#1089;&#1090;&#1100;%20&#1042;&#1057;&#1045;%20&#1080;%20&#1044;&#1048;&#1040;&#1043;&#1056;&#1040;&#1052;&#1052;&#1067;%202013-2014%20&#1089;%20&#1053;&#1072;&#1095;%20&#1064;&#1082;&#1086;&#1083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USER\Desktop\&#1051;&#1080;&#1089;&#1090;%20Microsoft%20Excel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USER\Desktop\&#1051;&#1080;&#1089;&#1090;%20Microsoft%20Excel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USER\Desktop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/>
              <a:t>Проблемы детей, волнующие родителей </a:t>
            </a:r>
          </a:p>
        </c:rich>
      </c:tx>
      <c:layout>
        <c:manualLayout>
          <c:xMode val="edge"/>
          <c:yMode val="edge"/>
          <c:x val="0.24805960192475937"/>
          <c:y val="2.5562612239886033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33360219702308164"/>
          <c:y val="0.10232876396937447"/>
          <c:w val="0.63825952281108334"/>
          <c:h val="0.83243884452394934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70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Родители!$A$52:$A$57</c:f>
              <c:strCache>
                <c:ptCount val="6"/>
                <c:pt idx="0">
                  <c:v>1.  проблемы успеваемости</c:v>
                </c:pt>
                <c:pt idx="1">
                  <c:v>2.  проблемы требований учителей по отдельным предметам</c:v>
                </c:pt>
                <c:pt idx="2">
                  <c:v>3.  проблемы качества преподавания у отдельных учителей</c:v>
                </c:pt>
                <c:pt idx="3">
                  <c:v>4.  проблемы отношения к ребёнку учителя (учителей)</c:v>
                </c:pt>
                <c:pt idx="4">
                  <c:v>5.  проблемы поведения ребёнка в школе</c:v>
                </c:pt>
                <c:pt idx="5">
                  <c:v>6.  проблемы отношений ребёнка с одноклассниками</c:v>
                </c:pt>
              </c:strCache>
            </c:strRef>
          </c:cat>
          <c:val>
            <c:numRef>
              <c:f>Родители!$I$52:$I$57</c:f>
              <c:numCache>
                <c:formatCode>General</c:formatCode>
                <c:ptCount val="6"/>
                <c:pt idx="0">
                  <c:v>71</c:v>
                </c:pt>
                <c:pt idx="1">
                  <c:v>18</c:v>
                </c:pt>
                <c:pt idx="2">
                  <c:v>18</c:v>
                </c:pt>
                <c:pt idx="3">
                  <c:v>13</c:v>
                </c:pt>
                <c:pt idx="4">
                  <c:v>8</c:v>
                </c:pt>
                <c:pt idx="5">
                  <c:v>19</c:v>
                </c:pt>
              </c:numCache>
            </c:numRef>
          </c:val>
        </c:ser>
        <c:gapWidth val="182"/>
        <c:axId val="70653440"/>
        <c:axId val="70654976"/>
      </c:barChart>
      <c:catAx>
        <c:axId val="7065344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654976"/>
        <c:crosses val="autoZero"/>
        <c:auto val="1"/>
        <c:lblAlgn val="ctr"/>
        <c:lblOffset val="100"/>
      </c:catAx>
      <c:valAx>
        <c:axId val="7065497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653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2">
        <a:lumMod val="50000"/>
      </a:schemeClr>
    </a:solidFill>
    <a:ln>
      <a:solidFill>
        <a:schemeClr val="tx1"/>
      </a:solidFill>
    </a:ln>
    <a:effectLst/>
  </c:spPr>
  <c:txPr>
    <a:bodyPr/>
    <a:lstStyle/>
    <a:p>
      <a:pPr>
        <a:defRPr sz="1600" b="1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Характер отношений учителей и учащихся  </a:t>
            </a:r>
            <a:endParaRPr lang="ru-RU" dirty="0" smtClean="0"/>
          </a:p>
          <a:p>
            <a:pPr>
              <a:defRPr sz="21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Мнение </a:t>
            </a:r>
            <a:r>
              <a:rPr lang="ru-RU" dirty="0"/>
              <a:t>учителей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68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Учителя!$A$57:$A$61</c:f>
              <c:strCache>
                <c:ptCount val="5"/>
                <c:pt idx="0">
                  <c:v>1. плохая подготовка учеников к занятиям</c:v>
                </c:pt>
                <c:pt idx="1">
                  <c:v>2. нарушение дисциплины учащимися</c:v>
                </c:pt>
                <c:pt idx="2">
                  <c:v>3. несправедливое отношение учащихся к педагогу</c:v>
                </c:pt>
                <c:pt idx="3">
                  <c:v>4. игнорирование советов и замечаний учителя</c:v>
                </c:pt>
                <c:pt idx="4">
                  <c:v>5. нежелание учиться</c:v>
                </c:pt>
              </c:strCache>
            </c:strRef>
          </c:cat>
          <c:val>
            <c:numRef>
              <c:f>Учителя!$B$57:$B$61</c:f>
              <c:numCache>
                <c:formatCode>General</c:formatCode>
                <c:ptCount val="5"/>
                <c:pt idx="0">
                  <c:v>71</c:v>
                </c:pt>
                <c:pt idx="1">
                  <c:v>52</c:v>
                </c:pt>
                <c:pt idx="2">
                  <c:v>10</c:v>
                </c:pt>
                <c:pt idx="3">
                  <c:v>29</c:v>
                </c:pt>
                <c:pt idx="4">
                  <c:v>52</c:v>
                </c:pt>
              </c:numCache>
            </c:numRef>
          </c:val>
        </c:ser>
        <c:gapWidth val="219"/>
        <c:overlap val="-27"/>
        <c:axId val="68470656"/>
        <c:axId val="68472192"/>
      </c:barChart>
      <c:catAx>
        <c:axId val="684706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472192"/>
        <c:crosses val="autoZero"/>
        <c:auto val="1"/>
        <c:lblAlgn val="ctr"/>
        <c:lblOffset val="100"/>
      </c:catAx>
      <c:valAx>
        <c:axId val="684721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470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2">
        <a:lumMod val="50000"/>
      </a:schemeClr>
    </a:solidFill>
    <a:ln>
      <a:solidFill>
        <a:schemeClr val="tx1"/>
      </a:solidFill>
    </a:ln>
    <a:effectLst/>
  </c:spPr>
  <c:txPr>
    <a:bodyPr/>
    <a:lstStyle/>
    <a:p>
      <a:pPr>
        <a:defRPr sz="1800" b="1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000" dirty="0"/>
              <a:t>Причины конфликтов между учителями</a:t>
            </a:r>
            <a:r>
              <a:rPr lang="ru-RU" sz="2000" baseline="0" dirty="0"/>
              <a:t> и </a:t>
            </a:r>
            <a:r>
              <a:rPr lang="ru-RU" sz="2000" baseline="0" dirty="0" smtClean="0"/>
              <a:t>учениками</a:t>
            </a:r>
          </a:p>
          <a:p>
            <a:pPr>
              <a:defRPr/>
            </a:pPr>
            <a:r>
              <a:rPr lang="ru-RU" sz="2000" baseline="0" dirty="0" smtClean="0"/>
              <a:t> </a:t>
            </a:r>
            <a:r>
              <a:rPr lang="ru-RU" sz="2000" baseline="0" dirty="0"/>
              <a:t>(мнения учащихся 5-11 классов)</a:t>
            </a:r>
            <a:endParaRPr lang="ru-RU" sz="2800" dirty="0"/>
          </a:p>
        </c:rich>
      </c:tx>
      <c:layout>
        <c:manualLayout>
          <c:xMode val="edge"/>
          <c:yMode val="edge"/>
          <c:x val="0.16350699912510941"/>
          <c:y val="1.2507316878522278E-2"/>
        </c:manualLayout>
      </c:layout>
    </c:title>
    <c:plotArea>
      <c:layout/>
      <c:barChart>
        <c:barDir val="bar"/>
        <c:grouping val="clustered"/>
        <c:ser>
          <c:idx val="0"/>
          <c:order val="0"/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8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'Учащиеся 5-11 кл.'!$A$47:$A$56</c:f>
              <c:strCache>
                <c:ptCount val="10"/>
                <c:pt idx="0">
                  <c:v>1. плохая подготовка учеников к занятиям</c:v>
                </c:pt>
                <c:pt idx="1">
                  <c:v>2. нарушение дисциплины учащимися</c:v>
                </c:pt>
                <c:pt idx="2">
                  <c:v>3. несправедливое отношение учащихся к педагогу</c:v>
                </c:pt>
                <c:pt idx="3">
                  <c:v>4. игнорирование советов и замечаний учителя</c:v>
                </c:pt>
                <c:pt idx="4">
                  <c:v>5. нежелание учиться</c:v>
                </c:pt>
                <c:pt idx="5">
                  <c:v>6. слишком высокие требования учителей</c:v>
                </c:pt>
                <c:pt idx="6">
                  <c:v>7. несправедливость педагога</c:v>
                </c:pt>
                <c:pt idx="7">
                  <c:v>8. нежелание учителя признать свои ошибки </c:v>
                </c:pt>
                <c:pt idx="8">
                  <c:v>9. наличие у педагогов любимчиков</c:v>
                </c:pt>
                <c:pt idx="9">
                  <c:v>10. нежелание учителя понять своих учеников</c:v>
                </c:pt>
              </c:strCache>
            </c:strRef>
          </c:cat>
          <c:val>
            <c:numRef>
              <c:f>'Учащиеся 5-11 кл.'!$B$47:$B$56</c:f>
              <c:numCache>
                <c:formatCode>0</c:formatCode>
                <c:ptCount val="10"/>
                <c:pt idx="0">
                  <c:v>56</c:v>
                </c:pt>
                <c:pt idx="1">
                  <c:v>62</c:v>
                </c:pt>
                <c:pt idx="2">
                  <c:v>15</c:v>
                </c:pt>
                <c:pt idx="3" formatCode="General">
                  <c:v>21</c:v>
                </c:pt>
                <c:pt idx="4">
                  <c:v>33</c:v>
                </c:pt>
                <c:pt idx="5" formatCode="General">
                  <c:v>19</c:v>
                </c:pt>
                <c:pt idx="6">
                  <c:v>23</c:v>
                </c:pt>
                <c:pt idx="7" formatCode="General">
                  <c:v>18</c:v>
                </c:pt>
                <c:pt idx="8">
                  <c:v>35</c:v>
                </c:pt>
                <c:pt idx="9" formatCode="General">
                  <c:v>17</c:v>
                </c:pt>
              </c:numCache>
            </c:numRef>
          </c:val>
        </c:ser>
        <c:axId val="71213824"/>
        <c:axId val="71215360"/>
      </c:barChart>
      <c:catAx>
        <c:axId val="71213824"/>
        <c:scaling>
          <c:orientation val="minMax"/>
        </c:scaling>
        <c:axPos val="l"/>
        <c:numFmt formatCode="General" sourceLinked="0"/>
        <c:maj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71215360"/>
        <c:crosses val="autoZero"/>
        <c:auto val="1"/>
        <c:lblAlgn val="ctr"/>
        <c:lblOffset val="100"/>
      </c:catAx>
      <c:valAx>
        <c:axId val="71215360"/>
        <c:scaling>
          <c:orientation val="minMax"/>
        </c:scaling>
        <c:axPos val="b"/>
        <c:majorGridlines/>
        <c:numFmt formatCode="0" sourceLinked="1"/>
        <c:majorTickMark val="none"/>
        <c:tickLblPos val="nextTo"/>
        <c:crossAx val="71213824"/>
        <c:crosses val="autoZero"/>
        <c:crossBetween val="between"/>
      </c:valAx>
    </c:plotArea>
    <c:plotVisOnly val="1"/>
    <c:dispBlanksAs val="gap"/>
  </c:chart>
  <c:spPr>
    <a:solidFill>
      <a:schemeClr val="bg2">
        <a:lumMod val="50000"/>
      </a:schemeClr>
    </a:solidFill>
    <a:ln>
      <a:solidFill>
        <a:schemeClr val="tx1"/>
      </a:solidFill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400" b="1">
                <a:solidFill>
                  <a:sysClr val="windowText" lastClr="000000"/>
                </a:solidFill>
              </a:rPr>
              <a:t>УЧИТЕЛЯ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37119894495946676"/>
          <c:y val="0.17171296296296318"/>
          <c:w val="0.28387468807778388"/>
          <c:h val="0.60027668416447999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dPt>
            <c:idx val="2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1.6489588801399824E-2"/>
                  <c:y val="-1.4294831616022516E-16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2230971128608971E-3"/>
                  <c:y val="-2.097158907768107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1612598425196856E-2"/>
                  <c:y val="0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0683464566929141E-2"/>
                  <c:y val="-1.5594541910331383E-2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 доступность информационных ресурсов</c:v>
                </c:pt>
                <c:pt idx="1">
                  <c:v> отношение учителей к учащимся</c:v>
                </c:pt>
                <c:pt idx="2">
                  <c:v>… отношением между детьми в классе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</c:v>
                </c:pt>
                <c:pt idx="1">
                  <c:v>11</c:v>
                </c:pt>
                <c:pt idx="2">
                  <c:v>32</c:v>
                </c:pt>
              </c:numCache>
            </c:numRef>
          </c:val>
        </c:ser>
        <c:axId val="71260032"/>
        <c:axId val="71258496"/>
      </c:barChart>
      <c:valAx>
        <c:axId val="7125849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260032"/>
        <c:crosses val="autoZero"/>
        <c:crossBetween val="between"/>
      </c:valAx>
      <c:catAx>
        <c:axId val="71260032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258496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plotVisOnly val="1"/>
    <c:dispBlanksAs val="gap"/>
  </c:chart>
  <c:spPr>
    <a:solidFill>
      <a:schemeClr val="tx2">
        <a:lumMod val="5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400" b="1">
                <a:solidFill>
                  <a:sysClr val="windowText" lastClr="000000"/>
                </a:solidFill>
              </a:rPr>
              <a:t>РОДИТЕЛИ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dPt>
            <c:idx val="2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Лист1!$A$7:$A$9</c:f>
              <c:strCache>
                <c:ptCount val="3"/>
                <c:pt idx="0">
                  <c:v>доступность информационных ресурсов</c:v>
                </c:pt>
                <c:pt idx="1">
                  <c:v>отношение учителей к учащимся</c:v>
                </c:pt>
                <c:pt idx="2">
                  <c:v>… отношением между детьми в классе</c:v>
                </c:pt>
              </c:strCache>
            </c:strRef>
          </c:cat>
          <c:val>
            <c:numRef>
              <c:f>Лист1!$B$7:$B$9</c:f>
              <c:numCache>
                <c:formatCode>General</c:formatCode>
                <c:ptCount val="3"/>
                <c:pt idx="0">
                  <c:v>13</c:v>
                </c:pt>
                <c:pt idx="1">
                  <c:v>18</c:v>
                </c:pt>
                <c:pt idx="2">
                  <c:v>20</c:v>
                </c:pt>
              </c:numCache>
            </c:numRef>
          </c:val>
        </c:ser>
        <c:axId val="71581056"/>
        <c:axId val="71579520"/>
      </c:barChart>
      <c:valAx>
        <c:axId val="7157952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581056"/>
        <c:crosses val="autoZero"/>
        <c:crossBetween val="between"/>
      </c:valAx>
      <c:catAx>
        <c:axId val="71581056"/>
        <c:scaling>
          <c:orientation val="minMax"/>
        </c:scaling>
        <c:axPos val="l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579520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plotVisOnly val="1"/>
    <c:dispBlanksAs val="gap"/>
  </c:chart>
  <c:spPr>
    <a:solidFill>
      <a:schemeClr val="tx1">
        <a:lumMod val="65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>
                <a:solidFill>
                  <a:sysClr val="windowText" lastClr="000000"/>
                </a:solidFill>
              </a:rPr>
              <a:t>УЧАЩИЕСЯ</a:t>
            </a:r>
          </a:p>
        </c:rich>
      </c:tx>
      <c:layout>
        <c:manualLayout>
          <c:xMode val="edge"/>
          <c:yMode val="edge"/>
          <c:x val="0.28958797137892162"/>
          <c:y val="4.5711295236201899E-3"/>
        </c:manualLayout>
      </c:layout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Pt>
            <c:idx val="2"/>
            <c:spPr>
              <a:solidFill>
                <a:srgbClr val="FF000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Лист1!$A$12:$A$14</c:f>
              <c:strCache>
                <c:ptCount val="3"/>
                <c:pt idx="0">
                  <c:v>доступность информационных ресурсов</c:v>
                </c:pt>
                <c:pt idx="1">
                  <c:v> отношение учителей к учащимся</c:v>
                </c:pt>
                <c:pt idx="2">
                  <c:v>… отношением между детьми в классе</c:v>
                </c:pt>
              </c:strCache>
            </c:strRef>
          </c:cat>
          <c:val>
            <c:numRef>
              <c:f>Лист1!$B$12:$B$14</c:f>
              <c:numCache>
                <c:formatCode>General</c:formatCode>
                <c:ptCount val="3"/>
                <c:pt idx="0">
                  <c:v>37</c:v>
                </c:pt>
                <c:pt idx="1">
                  <c:v>30</c:v>
                </c:pt>
                <c:pt idx="2">
                  <c:v>36</c:v>
                </c:pt>
              </c:numCache>
            </c:numRef>
          </c:val>
        </c:ser>
        <c:gapWidth val="182"/>
        <c:axId val="71597440"/>
        <c:axId val="71615616"/>
      </c:barChart>
      <c:catAx>
        <c:axId val="7159744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615616"/>
        <c:crosses val="autoZero"/>
        <c:auto val="1"/>
        <c:lblAlgn val="ctr"/>
        <c:lblOffset val="100"/>
      </c:catAx>
      <c:valAx>
        <c:axId val="7161561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597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accent2">
        <a:lumMod val="60000"/>
        <a:lumOff val="4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AE3DF0-09EC-467D-B032-7EC40377231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4C035C-56FF-4439-8BCF-D7EBFA4B1C3A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pPr algn="ctr" rtl="0"/>
          <a:r>
            <a:rPr lang="ru-RU" b="1" dirty="0" smtClean="0"/>
            <a:t>атмосфера соперничества</a:t>
          </a:r>
          <a:endParaRPr lang="ru-RU" dirty="0"/>
        </a:p>
      </dgm:t>
    </dgm:pt>
    <dgm:pt modelId="{BA8C4482-2373-4FF9-A95B-C7B535AF20B7}" type="parTrans" cxnId="{23865724-A979-4F0D-BA6F-F0929DBC7396}">
      <dgm:prSet/>
      <dgm:spPr/>
      <dgm:t>
        <a:bodyPr/>
        <a:lstStyle/>
        <a:p>
          <a:endParaRPr lang="ru-RU"/>
        </a:p>
      </dgm:t>
    </dgm:pt>
    <dgm:pt modelId="{70DE31B4-F617-4380-8AD2-127FC150468E}" type="sibTrans" cxnId="{23865724-A979-4F0D-BA6F-F0929DBC7396}">
      <dgm:prSet/>
      <dgm:spPr/>
      <dgm:t>
        <a:bodyPr/>
        <a:lstStyle/>
        <a:p>
          <a:endParaRPr lang="ru-RU"/>
        </a:p>
      </dgm:t>
    </dgm:pt>
    <dgm:pt modelId="{CD6FCDD4-79F0-4BC8-A134-F7CB017D254E}" type="pres">
      <dgm:prSet presAssocID="{86AE3DF0-09EC-467D-B032-7EC4037723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D4C4DF-C2AE-4046-AD23-021C4B43E7CF}" type="pres">
      <dgm:prSet presAssocID="{274C035C-56FF-4439-8BCF-D7EBFA4B1C3A}" presName="parentText" presStyleLbl="node1" presStyleIdx="0" presStyleCnt="1" custLinFactNeighborX="-841" custLinFactNeighborY="-98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4520BE-4818-4324-B1D4-84E44749A0C3}" type="presOf" srcId="{86AE3DF0-09EC-467D-B032-7EC40377231B}" destId="{CD6FCDD4-79F0-4BC8-A134-F7CB017D254E}" srcOrd="0" destOrd="0" presId="urn:microsoft.com/office/officeart/2005/8/layout/vList2"/>
    <dgm:cxn modelId="{23865724-A979-4F0D-BA6F-F0929DBC7396}" srcId="{86AE3DF0-09EC-467D-B032-7EC40377231B}" destId="{274C035C-56FF-4439-8BCF-D7EBFA4B1C3A}" srcOrd="0" destOrd="0" parTransId="{BA8C4482-2373-4FF9-A95B-C7B535AF20B7}" sibTransId="{70DE31B4-F617-4380-8AD2-127FC150468E}"/>
    <dgm:cxn modelId="{7BC935EA-F23B-4E28-9DAC-EBFF83BD8EE8}" type="presOf" srcId="{274C035C-56FF-4439-8BCF-D7EBFA4B1C3A}" destId="{8DD4C4DF-C2AE-4046-AD23-021C4B43E7CF}" srcOrd="0" destOrd="0" presId="urn:microsoft.com/office/officeart/2005/8/layout/vList2"/>
    <dgm:cxn modelId="{7C5D7496-1E70-41CA-970B-0A1A09ECD8A8}" type="presParOf" srcId="{CD6FCDD4-79F0-4BC8-A134-F7CB017D254E}" destId="{8DD4C4DF-C2AE-4046-AD23-021C4B43E7C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D6A64B-5A43-4B41-A048-88A434F567D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072113-30F9-4593-AC5C-56EC58C04D1F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rtl="0"/>
          <a:r>
            <a:rPr lang="ru-RU" sz="1700" b="1" dirty="0" smtClean="0"/>
            <a:t>  </a:t>
          </a:r>
          <a:r>
            <a:rPr lang="ru-RU" sz="2800" b="1" dirty="0" smtClean="0"/>
            <a:t>нетерпимость</a:t>
          </a:r>
          <a:endParaRPr lang="ru-RU" sz="2800" dirty="0"/>
        </a:p>
      </dgm:t>
    </dgm:pt>
    <dgm:pt modelId="{F3A7CEB1-96F2-43AD-8C47-E96501FFE531}" type="parTrans" cxnId="{4BA1297F-9DD1-4697-9691-CD9C4E1D6EF5}">
      <dgm:prSet/>
      <dgm:spPr/>
      <dgm:t>
        <a:bodyPr/>
        <a:lstStyle/>
        <a:p>
          <a:endParaRPr lang="ru-RU"/>
        </a:p>
      </dgm:t>
    </dgm:pt>
    <dgm:pt modelId="{3333E423-4D5E-46C5-BE27-D45FBB3D133E}" type="sibTrans" cxnId="{4BA1297F-9DD1-4697-9691-CD9C4E1D6EF5}">
      <dgm:prSet/>
      <dgm:spPr/>
      <dgm:t>
        <a:bodyPr/>
        <a:lstStyle/>
        <a:p>
          <a:endParaRPr lang="ru-RU"/>
        </a:p>
      </dgm:t>
    </dgm:pt>
    <dgm:pt modelId="{7186058F-A78D-4DCF-893E-86AE7B795E2D}" type="pres">
      <dgm:prSet presAssocID="{EAD6A64B-5A43-4B41-A048-88A434F567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D7A5F9-C49E-4093-ACBE-DA145A2BC2C4}" type="pres">
      <dgm:prSet presAssocID="{C5072113-30F9-4593-AC5C-56EC58C04D1F}" presName="parentText" presStyleLbl="node1" presStyleIdx="0" presStyleCnt="1" custScaleY="602384" custLinFactNeighborX="7073" custLinFactNeighborY="43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A1297F-9DD1-4697-9691-CD9C4E1D6EF5}" srcId="{EAD6A64B-5A43-4B41-A048-88A434F567D3}" destId="{C5072113-30F9-4593-AC5C-56EC58C04D1F}" srcOrd="0" destOrd="0" parTransId="{F3A7CEB1-96F2-43AD-8C47-E96501FFE531}" sibTransId="{3333E423-4D5E-46C5-BE27-D45FBB3D133E}"/>
    <dgm:cxn modelId="{EDDA6981-51EF-48EF-B5F9-CEB412D688E5}" type="presOf" srcId="{C5072113-30F9-4593-AC5C-56EC58C04D1F}" destId="{F6D7A5F9-C49E-4093-ACBE-DA145A2BC2C4}" srcOrd="0" destOrd="0" presId="urn:microsoft.com/office/officeart/2005/8/layout/vList2"/>
    <dgm:cxn modelId="{F9314C75-8F64-4302-B84A-960CD4B52749}" type="presOf" srcId="{EAD6A64B-5A43-4B41-A048-88A434F567D3}" destId="{7186058F-A78D-4DCF-893E-86AE7B795E2D}" srcOrd="0" destOrd="0" presId="urn:microsoft.com/office/officeart/2005/8/layout/vList2"/>
    <dgm:cxn modelId="{F254F91E-3231-41A1-BF9A-0A8401C426D8}" type="presParOf" srcId="{7186058F-A78D-4DCF-893E-86AE7B795E2D}" destId="{F6D7A5F9-C49E-4093-ACBE-DA145A2BC2C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7EBA24-CE35-4C10-9BC0-7976694FF09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E1ADF4-A004-4E98-9781-BA2A7A35097F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rtl="0"/>
          <a:r>
            <a:rPr lang="ru-RU" sz="2800" b="1" dirty="0" smtClean="0"/>
            <a:t>  недоверие</a:t>
          </a:r>
          <a:endParaRPr lang="ru-RU" sz="2800" dirty="0"/>
        </a:p>
      </dgm:t>
    </dgm:pt>
    <dgm:pt modelId="{688F8454-2DB2-41A6-ADEE-0F41C90CCAF2}" type="parTrans" cxnId="{B2A803D3-717C-4900-8F16-D5D4E5023587}">
      <dgm:prSet/>
      <dgm:spPr/>
      <dgm:t>
        <a:bodyPr/>
        <a:lstStyle/>
        <a:p>
          <a:endParaRPr lang="ru-RU"/>
        </a:p>
      </dgm:t>
    </dgm:pt>
    <dgm:pt modelId="{A5D36066-6AAB-4CAC-BC1E-F26BB8DED6F4}" type="sibTrans" cxnId="{B2A803D3-717C-4900-8F16-D5D4E5023587}">
      <dgm:prSet/>
      <dgm:spPr/>
      <dgm:t>
        <a:bodyPr/>
        <a:lstStyle/>
        <a:p>
          <a:endParaRPr lang="ru-RU"/>
        </a:p>
      </dgm:t>
    </dgm:pt>
    <dgm:pt modelId="{A0E660A7-CE85-4620-942E-48C13C8880A1}" type="pres">
      <dgm:prSet presAssocID="{087EBA24-CE35-4C10-9BC0-7976694FF0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93D4B1-1A29-42A0-919F-7EB08D4097EA}" type="pres">
      <dgm:prSet presAssocID="{3EE1ADF4-A004-4E98-9781-BA2A7A35097F}" presName="parentText" presStyleLbl="node1" presStyleIdx="0" presStyleCnt="1" custLinFactNeighborY="65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D32845-061F-4402-8828-851490D101B6}" type="presOf" srcId="{3EE1ADF4-A004-4E98-9781-BA2A7A35097F}" destId="{3993D4B1-1A29-42A0-919F-7EB08D4097EA}" srcOrd="0" destOrd="0" presId="urn:microsoft.com/office/officeart/2005/8/layout/vList2"/>
    <dgm:cxn modelId="{2B190099-2944-4057-8135-A85E4E0E0C21}" type="presOf" srcId="{087EBA24-CE35-4C10-9BC0-7976694FF09A}" destId="{A0E660A7-CE85-4620-942E-48C13C8880A1}" srcOrd="0" destOrd="0" presId="urn:microsoft.com/office/officeart/2005/8/layout/vList2"/>
    <dgm:cxn modelId="{B2A803D3-717C-4900-8F16-D5D4E5023587}" srcId="{087EBA24-CE35-4C10-9BC0-7976694FF09A}" destId="{3EE1ADF4-A004-4E98-9781-BA2A7A35097F}" srcOrd="0" destOrd="0" parTransId="{688F8454-2DB2-41A6-ADEE-0F41C90CCAF2}" sibTransId="{A5D36066-6AAB-4CAC-BC1E-F26BB8DED6F4}"/>
    <dgm:cxn modelId="{DC9743DA-A6CC-47D6-B828-F52E9D2D8048}" type="presParOf" srcId="{A0E660A7-CE85-4620-942E-48C13C8880A1}" destId="{3993D4B1-1A29-42A0-919F-7EB08D4097E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88FCA7-ADBA-421B-A23F-164DBD02BBD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07D81D-48E6-492A-8EE4-7394A36D74D8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algn="ctr" rtl="0"/>
          <a:r>
            <a:rPr lang="ru-RU" sz="2400" b="1" dirty="0" smtClean="0"/>
            <a:t>отсутствие навыков разрешения конфликтов</a:t>
          </a:r>
          <a:endParaRPr lang="ru-RU" sz="2400" dirty="0"/>
        </a:p>
      </dgm:t>
    </dgm:pt>
    <dgm:pt modelId="{131CD002-80DB-487C-9657-7F5AAD8A3AA1}" type="parTrans" cxnId="{B4EFBC46-130C-403F-AF29-2351CCDB5D47}">
      <dgm:prSet/>
      <dgm:spPr/>
      <dgm:t>
        <a:bodyPr/>
        <a:lstStyle/>
        <a:p>
          <a:endParaRPr lang="ru-RU"/>
        </a:p>
      </dgm:t>
    </dgm:pt>
    <dgm:pt modelId="{29A8ACEE-8180-4420-A32C-02C1416FE383}" type="sibTrans" cxnId="{B4EFBC46-130C-403F-AF29-2351CCDB5D47}">
      <dgm:prSet/>
      <dgm:spPr/>
      <dgm:t>
        <a:bodyPr/>
        <a:lstStyle/>
        <a:p>
          <a:endParaRPr lang="ru-RU"/>
        </a:p>
      </dgm:t>
    </dgm:pt>
    <dgm:pt modelId="{DA5B8B17-BADE-483E-ADF9-10DDF3B5D60A}" type="pres">
      <dgm:prSet presAssocID="{E788FCA7-ADBA-421B-A23F-164DBD02BB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13CA61-E43E-408F-A380-DD584DE8CB78}" type="pres">
      <dgm:prSet presAssocID="{8607D81D-48E6-492A-8EE4-7394A36D74D8}" presName="parentText" presStyleLbl="node1" presStyleIdx="0" presStyleCnt="1" custLinFactNeighborX="-2103" custLinFactNeighborY="166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EFBC46-130C-403F-AF29-2351CCDB5D47}" srcId="{E788FCA7-ADBA-421B-A23F-164DBD02BBD6}" destId="{8607D81D-48E6-492A-8EE4-7394A36D74D8}" srcOrd="0" destOrd="0" parTransId="{131CD002-80DB-487C-9657-7F5AAD8A3AA1}" sibTransId="{29A8ACEE-8180-4420-A32C-02C1416FE383}"/>
    <dgm:cxn modelId="{9887C1B0-4FAB-46A5-8D24-3D87B729E5CC}" type="presOf" srcId="{8607D81D-48E6-492A-8EE4-7394A36D74D8}" destId="{4813CA61-E43E-408F-A380-DD584DE8CB78}" srcOrd="0" destOrd="0" presId="urn:microsoft.com/office/officeart/2005/8/layout/vList2"/>
    <dgm:cxn modelId="{54C994D0-0698-425A-AEC6-F39845074FCE}" type="presOf" srcId="{E788FCA7-ADBA-421B-A23F-164DBD02BBD6}" destId="{DA5B8B17-BADE-483E-ADF9-10DDF3B5D60A}" srcOrd="0" destOrd="0" presId="urn:microsoft.com/office/officeart/2005/8/layout/vList2"/>
    <dgm:cxn modelId="{5C812AE8-4ADD-4E0A-AECA-FEE689E9A582}" type="presParOf" srcId="{DA5B8B17-BADE-483E-ADF9-10DDF3B5D60A}" destId="{4813CA61-E43E-408F-A380-DD584DE8CB7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D4C4DF-C2AE-4046-AD23-021C4B43E7CF}">
      <dsp:nvSpPr>
        <dsp:cNvPr id="0" name=""/>
        <dsp:cNvSpPr/>
      </dsp:nvSpPr>
      <dsp:spPr>
        <a:xfrm>
          <a:off x="0" y="0"/>
          <a:ext cx="2799526" cy="1081080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атмосфера соперничества</a:t>
          </a:r>
          <a:endParaRPr lang="ru-RU" sz="2800" kern="1200" dirty="0"/>
        </a:p>
      </dsp:txBody>
      <dsp:txXfrm>
        <a:off x="52774" y="52774"/>
        <a:ext cx="2693978" cy="9755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D7A5F9-C49E-4093-ACBE-DA145A2BC2C4}">
      <dsp:nvSpPr>
        <dsp:cNvPr id="0" name=""/>
        <dsp:cNvSpPr/>
      </dsp:nvSpPr>
      <dsp:spPr>
        <a:xfrm>
          <a:off x="0" y="1272"/>
          <a:ext cx="2713190" cy="1301313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  </a:t>
          </a:r>
          <a:r>
            <a:rPr lang="ru-RU" sz="2800" b="1" kern="1200" dirty="0" smtClean="0"/>
            <a:t>нетерпимость</a:t>
          </a:r>
          <a:endParaRPr lang="ru-RU" sz="2800" kern="1200" dirty="0"/>
        </a:p>
      </dsp:txBody>
      <dsp:txXfrm>
        <a:off x="63525" y="64797"/>
        <a:ext cx="2586140" cy="11742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3D4B1-1A29-42A0-919F-7EB08D4097EA}">
      <dsp:nvSpPr>
        <dsp:cNvPr id="0" name=""/>
        <dsp:cNvSpPr/>
      </dsp:nvSpPr>
      <dsp:spPr>
        <a:xfrm>
          <a:off x="0" y="7971"/>
          <a:ext cx="2376834" cy="992160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  недоверие</a:t>
          </a:r>
          <a:endParaRPr lang="ru-RU" sz="2800" kern="1200" dirty="0"/>
        </a:p>
      </dsp:txBody>
      <dsp:txXfrm>
        <a:off x="48433" y="56404"/>
        <a:ext cx="2279968" cy="8952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3CA61-E43E-408F-A380-DD584DE8CB78}">
      <dsp:nvSpPr>
        <dsp:cNvPr id="0" name=""/>
        <dsp:cNvSpPr/>
      </dsp:nvSpPr>
      <dsp:spPr>
        <a:xfrm>
          <a:off x="0" y="203"/>
          <a:ext cx="4572000" cy="646127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отсутствие навыков разрешения конфликтов</a:t>
          </a:r>
          <a:endParaRPr lang="ru-RU" sz="2400" kern="1200" dirty="0"/>
        </a:p>
      </dsp:txBody>
      <dsp:txXfrm>
        <a:off x="31541" y="31744"/>
        <a:ext cx="4508918" cy="583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68662-DFF7-4FCE-A506-E98E2F80385B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9F808-9FFB-497F-A063-A5878AE89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394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9F808-9FFB-497F-A063-A5878AE89F2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33052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9F808-9FFB-497F-A063-A5878AE89F2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3632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9F808-9FFB-497F-A063-A5878AE89F2A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6387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9F808-9FFB-497F-A063-A5878AE89F2A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6308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9F808-9FFB-497F-A063-A5878AE89F2A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2238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9F808-9FFB-497F-A063-A5878AE89F2A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72392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9F808-9FFB-497F-A063-A5878AE89F2A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8284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935D5B3-F96A-4BED-A1CC-F66593FB7B44}" type="slidenum">
              <a:rPr lang="ru-RU" altLang="ru-RU">
                <a:latin typeface="Calibri" panose="020F0502020204030204" pitchFamily="34" charset="0"/>
              </a:rPr>
              <a:pPr eaLnBrk="1" hangingPunct="1"/>
              <a:t>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792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BC138F-392D-4AF5-90D2-13547844CE0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607836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4F0AF35-1EA9-44BA-9B53-352E13320946}" type="slidenum">
              <a:rPr lang="ru-RU" altLang="ru-RU"/>
              <a:pPr eaLnBrk="1" hangingPunct="1"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92291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9F808-9FFB-497F-A063-A5878AE89F2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6920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9F808-9FFB-497F-A063-A5878AE89F2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7064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9F808-9FFB-497F-A063-A5878AE89F2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9038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9F808-9FFB-497F-A063-A5878AE89F2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1652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9F808-9FFB-497F-A063-A5878AE89F2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4401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QuickStyle" Target="../diagrams/quickStyle3.xml"/><Relationship Id="rId18" Type="http://schemas.openxmlformats.org/officeDocument/2006/relationships/diagramColors" Target="../diagrams/colors4.xml"/><Relationship Id="rId3" Type="http://schemas.openxmlformats.org/officeDocument/2006/relationships/diagramData" Target="../diagrams/data1.xml"/><Relationship Id="rId21" Type="http://schemas.microsoft.com/office/2007/relationships/diagramDrawing" Target="../diagrams/drawing3.xml"/><Relationship Id="rId7" Type="http://schemas.openxmlformats.org/officeDocument/2006/relationships/diagramData" Target="../diagrams/data2.xml"/><Relationship Id="rId12" Type="http://schemas.openxmlformats.org/officeDocument/2006/relationships/diagramLayout" Target="../diagrams/layout3.xml"/><Relationship Id="rId17" Type="http://schemas.openxmlformats.org/officeDocument/2006/relationships/diagramQuickStyle" Target="../diagrams/quickStyle4.xml"/><Relationship Id="rId2" Type="http://schemas.openxmlformats.org/officeDocument/2006/relationships/image" Target="../media/image18.jpeg"/><Relationship Id="rId16" Type="http://schemas.openxmlformats.org/officeDocument/2006/relationships/diagramLayout" Target="../diagrams/layout4.xml"/><Relationship Id="rId20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Data" Target="../diagrams/data3.xml"/><Relationship Id="rId5" Type="http://schemas.openxmlformats.org/officeDocument/2006/relationships/diagramQuickStyle" Target="../diagrams/quickStyle1.xml"/><Relationship Id="rId15" Type="http://schemas.openxmlformats.org/officeDocument/2006/relationships/diagramData" Target="../diagrams/data4.xml"/><Relationship Id="rId10" Type="http://schemas.openxmlformats.org/officeDocument/2006/relationships/diagramColors" Target="../diagrams/colors2.xml"/><Relationship Id="rId19" Type="http://schemas.microsoft.com/office/2007/relationships/diagramDrawing" Target="../diagrams/drawing1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Relationship Id="rId14" Type="http://schemas.openxmlformats.org/officeDocument/2006/relationships/diagramColors" Target="../diagrams/colors3.xml"/><Relationship Id="rId22" Type="http://schemas.microsoft.com/office/2007/relationships/diagramDrawing" Target="../diagrams/drawing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357430"/>
            <a:ext cx="8229600" cy="14842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1600" i="1" dirty="0">
                <a:solidFill>
                  <a:schemeClr val="tx1"/>
                </a:solidFill>
              </a:rPr>
              <a:t/>
            </a:r>
            <a:br>
              <a:rPr lang="ru-RU" sz="1600" i="1" dirty="0">
                <a:solidFill>
                  <a:schemeClr val="tx1"/>
                </a:solidFill>
              </a:rPr>
            </a:br>
            <a:r>
              <a:rPr lang="ru-RU" sz="1600" i="1" dirty="0" smtClean="0">
                <a:solidFill>
                  <a:schemeClr val="tx1"/>
                </a:solidFill>
              </a:rPr>
              <a:t/>
            </a:r>
            <a:br>
              <a:rPr lang="ru-RU" sz="1600" i="1" dirty="0" smtClean="0">
                <a:solidFill>
                  <a:schemeClr val="tx1"/>
                </a:solidFill>
              </a:rPr>
            </a:br>
            <a:r>
              <a:rPr lang="ru-RU" sz="1600" i="1" dirty="0"/>
              <a:t/>
            </a:r>
            <a:br>
              <a:rPr lang="ru-RU" sz="1600" i="1" dirty="0"/>
            </a:br>
            <a:r>
              <a:rPr lang="ru-RU" dirty="0" smtClean="0">
                <a:solidFill>
                  <a:schemeClr val="tx1"/>
                </a:solidFill>
              </a:rPr>
              <a:t>Конфликты и пути их преодоления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285728"/>
            <a:ext cx="4714876" cy="71438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МАОУ гимназия № 18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929322" y="5351722"/>
            <a:ext cx="21830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педагог-психолог</a:t>
            </a:r>
          </a:p>
          <a:p>
            <a:r>
              <a:rPr lang="ru-RU" sz="2000" b="1" dirty="0" smtClean="0"/>
              <a:t>Алексеева Ю.Ю.</a:t>
            </a:r>
            <a:endParaRPr lang="ru-RU" sz="2000" b="1" dirty="0"/>
          </a:p>
        </p:txBody>
      </p:sp>
      <p:pic>
        <p:nvPicPr>
          <p:cNvPr id="5" name="Picture 8" descr="E. LeBron Fairban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93096"/>
            <a:ext cx="3542090" cy="2361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00100" y="1142984"/>
            <a:ext cx="7204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Творческая лаборатория классных руководителей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ричины конфликтов. 2 картинки с вебинара. WWW.ПСИХОЛОГИЯ-СЧАСТЬЯ.РФ ФОРМУЛА СЧАСТЬ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3" y="1125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217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attach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5536" y="548680"/>
            <a:ext cx="3384550" cy="5329237"/>
          </a:xfrm>
        </p:spPr>
      </p:pic>
      <p:sp>
        <p:nvSpPr>
          <p:cNvPr id="5" name="Прямоугольник 4"/>
          <p:cNvSpPr/>
          <p:nvPr/>
        </p:nvSpPr>
        <p:spPr>
          <a:xfrm>
            <a:off x="3997025" y="1268760"/>
            <a:ext cx="5076056" cy="491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«Умение избежать конфликта - одна из составных частей </a:t>
            </a:r>
            <a:r>
              <a:rPr lang="ru-RU" sz="2800" b="1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педагогической мудрости учителя</a:t>
            </a:r>
            <a:r>
              <a:rPr lang="ru-RU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Думайте о ребенке справедливо - и конфликтов не будет. Предупреждая конфликт, педагог не только сохраняет, но и создает </a:t>
            </a:r>
            <a:r>
              <a:rPr lang="ru-RU" sz="2800" b="1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воспитательную силу коллектива</a:t>
            </a:r>
            <a:r>
              <a:rPr lang="ru-RU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».</a:t>
            </a:r>
          </a:p>
          <a:p>
            <a:pPr>
              <a:lnSpc>
                <a:spcPct val="80000"/>
              </a:lnSpc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 </a:t>
            </a:r>
            <a:endParaRPr lang="ru-RU" sz="2800" b="1" i="1" dirty="0" smtClean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          В.А</a:t>
            </a:r>
            <a:r>
              <a:rPr lang="ru-RU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Сухомлинский</a:t>
            </a:r>
          </a:p>
        </p:txBody>
      </p:sp>
    </p:spTree>
    <p:extLst>
      <p:ext uri="{BB962C8B-B14F-4D97-AF65-F5344CB8AC3E}">
        <p14:creationId xmlns:p14="http://schemas.microsoft.com/office/powerpoint/2010/main" xmlns="" val="161607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27953" y="-51685"/>
            <a:ext cx="91918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Все педагогические конфликты можно распределить на три группы: </a:t>
            </a:r>
          </a:p>
        </p:txBody>
      </p:sp>
      <p:sp>
        <p:nvSpPr>
          <p:cNvPr id="10" name="Овал 9"/>
          <p:cNvSpPr/>
          <p:nvPr/>
        </p:nvSpPr>
        <p:spPr>
          <a:xfrm>
            <a:off x="285720" y="1285860"/>
            <a:ext cx="4714909" cy="222598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ru-RU" sz="3200" b="1" dirty="0" smtClean="0">
                <a:solidFill>
                  <a:srgbClr val="FF0000"/>
                </a:solidFill>
              </a:rPr>
              <a:t>Мотивационные</a:t>
            </a:r>
          </a:p>
          <a:p>
            <a:pPr algn="ctr">
              <a:defRPr/>
            </a:pPr>
            <a:r>
              <a:rPr kumimoji="1" lang="ru-RU" sz="1400" b="1" i="1" dirty="0" smtClean="0"/>
              <a:t> </a:t>
            </a:r>
            <a:endParaRPr kumimoji="1" lang="ru-RU" sz="1200" b="1" i="1" dirty="0"/>
          </a:p>
        </p:txBody>
      </p:sp>
      <p:sp>
        <p:nvSpPr>
          <p:cNvPr id="15" name="Овал 14"/>
          <p:cNvSpPr/>
          <p:nvPr/>
        </p:nvSpPr>
        <p:spPr>
          <a:xfrm>
            <a:off x="5341888" y="1285860"/>
            <a:ext cx="3802112" cy="37355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ru-RU" sz="3200" b="1" dirty="0">
                <a:solidFill>
                  <a:srgbClr val="FF0000"/>
                </a:solidFill>
              </a:rPr>
              <a:t>Связанные</a:t>
            </a:r>
          </a:p>
          <a:p>
            <a:pPr algn="ctr">
              <a:defRPr/>
            </a:pPr>
            <a:r>
              <a:rPr kumimoji="1" lang="ru-RU" sz="3200" b="1" dirty="0" smtClean="0">
                <a:solidFill>
                  <a:srgbClr val="FF0000"/>
                </a:solidFill>
              </a:rPr>
              <a:t>с процессом</a:t>
            </a:r>
            <a:endParaRPr kumimoji="1" lang="ru-RU" sz="32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kumimoji="1" lang="ru-RU" sz="3200" b="1" dirty="0" smtClean="0">
                <a:solidFill>
                  <a:srgbClr val="FF0000"/>
                </a:solidFill>
              </a:rPr>
              <a:t>обучения</a:t>
            </a:r>
          </a:p>
          <a:p>
            <a:pPr algn="ctr">
              <a:defRPr/>
            </a:pPr>
            <a:r>
              <a:rPr kumimoji="1" lang="ru-RU" sz="2800" b="1" i="1" dirty="0" smtClean="0">
                <a:solidFill>
                  <a:schemeClr val="bg1"/>
                </a:solidFill>
              </a:rPr>
              <a:t> </a:t>
            </a:r>
            <a:endParaRPr kumimoji="1" lang="ru-RU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97180" y="3741459"/>
            <a:ext cx="4642573" cy="301183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ru-RU" sz="3200" b="1" dirty="0">
                <a:solidFill>
                  <a:srgbClr val="FF0000"/>
                </a:solidFill>
              </a:rPr>
              <a:t>Конфликт </a:t>
            </a:r>
          </a:p>
          <a:p>
            <a:pPr algn="ctr"/>
            <a:r>
              <a:rPr kumimoji="1" lang="ru-RU" sz="3200" b="1" dirty="0" smtClean="0">
                <a:solidFill>
                  <a:srgbClr val="FF0000"/>
                </a:solidFill>
              </a:rPr>
              <a:t>взаимодействий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endParaRPr lang="ru-RU" sz="28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9" name="Стрелка влево 18"/>
          <p:cNvSpPr/>
          <p:nvPr/>
        </p:nvSpPr>
        <p:spPr>
          <a:xfrm>
            <a:off x="4786314" y="2643182"/>
            <a:ext cx="555574" cy="428628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2217248" y="3511841"/>
            <a:ext cx="593152" cy="43682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Диагональная полоса 32"/>
          <p:cNvSpPr/>
          <p:nvPr/>
        </p:nvSpPr>
        <p:spPr>
          <a:xfrm rot="874719">
            <a:off x="4990983" y="4743563"/>
            <a:ext cx="1542512" cy="1050814"/>
          </a:xfrm>
          <a:prstGeom prst="diagStripe">
            <a:avLst>
              <a:gd name="adj" fmla="val 7967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6873" name="Picture 13" descr="AG00317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653136"/>
            <a:ext cx="145732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0133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8864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/>
              <a:t>МОТИВАЦИОННЫЕ КОНФЛИКТЫ</a:t>
            </a:r>
            <a:endParaRPr lang="ru-RU" sz="3600" dirty="0"/>
          </a:p>
        </p:txBody>
      </p:sp>
      <p:pic>
        <p:nvPicPr>
          <p:cNvPr id="5122" name="Picture 2" descr="http://im0-tub-ru.yandex.net/i?id=73d81a44a5c71078bf864375c2670ee3-51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6441" y="4735776"/>
            <a:ext cx="3056434" cy="196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ьная выноска 5"/>
          <p:cNvSpPr/>
          <p:nvPr/>
        </p:nvSpPr>
        <p:spPr>
          <a:xfrm rot="20198318">
            <a:off x="110977" y="3676818"/>
            <a:ext cx="2873797" cy="1153869"/>
          </a:xfrm>
          <a:prstGeom prst="wedgeEllipseCallout">
            <a:avLst>
              <a:gd name="adj1" fmla="val 20019"/>
              <a:gd name="adj2" fmla="val 17420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НЕ ХОЧУ!</a:t>
            </a:r>
            <a:r>
              <a:rPr lang="ru-RU" sz="2400" b="1" dirty="0" smtClean="0">
                <a:solidFill>
                  <a:schemeClr val="tx1"/>
                </a:solidFill>
              </a:rPr>
              <a:t>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Овальная выноска 7"/>
          <p:cNvSpPr/>
          <p:nvPr/>
        </p:nvSpPr>
        <p:spPr>
          <a:xfrm rot="21383717">
            <a:off x="3415885" y="909740"/>
            <a:ext cx="3373923" cy="2093783"/>
          </a:xfrm>
          <a:prstGeom prst="wedgeEllipseCallout">
            <a:avLst>
              <a:gd name="adj1" fmla="val -8107"/>
              <a:gd name="adj2" fmla="val 123264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НЕ ИНТЕРЕСНО</a:t>
            </a:r>
            <a:r>
              <a:rPr lang="ru-RU" sz="2000" b="1" dirty="0" smtClean="0">
                <a:solidFill>
                  <a:srgbClr val="FF0000"/>
                </a:solidFill>
              </a:rPr>
              <a:t>!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Овальная выноска 8"/>
          <p:cNvSpPr/>
          <p:nvPr/>
        </p:nvSpPr>
        <p:spPr>
          <a:xfrm rot="1125243">
            <a:off x="6496139" y="2175587"/>
            <a:ext cx="2608475" cy="1863857"/>
          </a:xfrm>
          <a:prstGeom prst="wedgeEllipseCallout">
            <a:avLst>
              <a:gd name="adj1" fmla="val -19367"/>
              <a:gd name="adj2" fmla="val 142800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НЕ БУДУ!</a:t>
            </a:r>
            <a:r>
              <a:rPr lang="ru-RU" sz="2400" b="1" dirty="0" smtClean="0">
                <a:solidFill>
                  <a:schemeClr val="tx1"/>
                </a:solidFill>
              </a:rPr>
              <a:t>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 rot="19911173">
            <a:off x="757710" y="1049869"/>
            <a:ext cx="2697079" cy="1554852"/>
          </a:xfrm>
          <a:prstGeom prst="wedgeEllipseCallout">
            <a:avLst>
              <a:gd name="adj1" fmla="val -735"/>
              <a:gd name="adj2" fmla="val 20704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НЕ ЗАСТАВЛЯТЕ МЕНЯ</a:t>
            </a:r>
            <a:r>
              <a:rPr lang="ru-RU" dirty="0" smtClean="0">
                <a:solidFill>
                  <a:srgbClr val="FF0000"/>
                </a:solidFill>
              </a:rPr>
              <a:t>!</a:t>
            </a:r>
            <a:r>
              <a:rPr lang="ru-RU" dirty="0" smtClean="0">
                <a:solidFill>
                  <a:schemeClr val="tx1"/>
                </a:solidFill>
              </a:rPr>
              <a:t>Е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62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980727"/>
            <a:ext cx="9036496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i="1" dirty="0" smtClean="0">
                <a:latin typeface="+mn-lt"/>
              </a:rPr>
              <a:t>Происходит </a:t>
            </a:r>
            <a:r>
              <a:rPr lang="ru-RU" sz="3200" b="1" i="1" dirty="0">
                <a:latin typeface="+mn-lt"/>
              </a:rPr>
              <a:t>из-за  </a:t>
            </a:r>
            <a:r>
              <a:rPr lang="ru-RU" sz="3200" b="1" i="1" u="sng" dirty="0">
                <a:latin typeface="+mn-lt"/>
              </a:rPr>
              <a:t>личностных </a:t>
            </a:r>
            <a:r>
              <a:rPr lang="ru-RU" sz="3200" b="1" i="1" u="sng" dirty="0" smtClean="0">
                <a:latin typeface="+mn-lt"/>
              </a:rPr>
              <a:t>особенностей конфликтующих:</a:t>
            </a:r>
            <a:r>
              <a:rPr lang="ru-RU" sz="3600" b="1" i="1" dirty="0">
                <a:latin typeface="+mn-lt"/>
              </a:rPr>
              <a:t/>
            </a:r>
            <a:br>
              <a:rPr lang="ru-RU" sz="3600" b="1" i="1" dirty="0">
                <a:latin typeface="+mn-lt"/>
              </a:rPr>
            </a:br>
            <a:r>
              <a:rPr lang="ru-RU" sz="3200" b="1" dirty="0">
                <a:latin typeface="+mn-lt"/>
              </a:rPr>
              <a:t>а) </a:t>
            </a:r>
            <a:r>
              <a:rPr lang="ru-RU" sz="3200" b="1" dirty="0" smtClean="0">
                <a:latin typeface="+mn-lt"/>
              </a:rPr>
              <a:t>конфликты </a:t>
            </a:r>
            <a:r>
              <a:rPr lang="ru-RU" sz="3200" b="1" dirty="0">
                <a:solidFill>
                  <a:srgbClr val="FF0000"/>
                </a:solidFill>
                <a:latin typeface="+mn-lt"/>
              </a:rPr>
              <a:t>лидерства;</a:t>
            </a:r>
            <a:r>
              <a:rPr lang="ru-RU" sz="3200" b="1" dirty="0">
                <a:latin typeface="+mn-lt"/>
              </a:rPr>
              <a:t/>
            </a:r>
            <a:br>
              <a:rPr lang="ru-RU" sz="3200" b="1" dirty="0">
                <a:latin typeface="+mn-lt"/>
              </a:rPr>
            </a:br>
            <a:r>
              <a:rPr lang="ru-RU" sz="3200" b="1" dirty="0">
                <a:latin typeface="+mn-lt"/>
              </a:rPr>
              <a:t>б) конфликты </a:t>
            </a:r>
            <a:r>
              <a:rPr lang="ru-RU" sz="3200" b="1" dirty="0">
                <a:solidFill>
                  <a:srgbClr val="FF0000"/>
                </a:solidFill>
                <a:latin typeface="+mn-lt"/>
              </a:rPr>
              <a:t>«учитель-ученик» </a:t>
            </a:r>
            <a:r>
              <a:rPr lang="ru-RU" sz="3200" b="1" dirty="0" smtClean="0">
                <a:latin typeface="+mn-lt"/>
              </a:rPr>
              <a:t>носят мотивационный и нравственно-эстетический характер;</a:t>
            </a:r>
            <a:br>
              <a:rPr lang="ru-RU" sz="3200" b="1" dirty="0" smtClean="0">
                <a:latin typeface="+mn-lt"/>
              </a:rPr>
            </a:br>
            <a:r>
              <a:rPr lang="ru-RU" sz="3200" b="1" dirty="0" smtClean="0">
                <a:latin typeface="+mn-lt"/>
              </a:rPr>
              <a:t>в) конфликты 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«учитель-учитель»: </a:t>
            </a:r>
            <a:r>
              <a:rPr lang="ru-RU" sz="3200" b="1" dirty="0" smtClean="0">
                <a:latin typeface="+mn-lt"/>
              </a:rPr>
              <a:t>носят личный характер</a:t>
            </a:r>
          </a:p>
          <a:p>
            <a:pPr>
              <a:defRPr/>
            </a:pPr>
            <a:r>
              <a:rPr lang="ru-RU" sz="3200" b="1" dirty="0" smtClean="0">
                <a:latin typeface="+mn-lt"/>
              </a:rPr>
              <a:t>г) конфликты </a:t>
            </a: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«учитель- администрация» </a:t>
            </a:r>
            <a:r>
              <a:rPr lang="ru-RU" sz="3200" b="1" dirty="0" smtClean="0">
                <a:latin typeface="+mn-lt"/>
              </a:rPr>
              <a:t>связаны с проблемами выполнения требований, участия в инновационных процессах.</a:t>
            </a:r>
            <a:endParaRPr lang="ru-RU" sz="3200" dirty="0">
              <a:latin typeface="+mn-lt"/>
            </a:endParaRPr>
          </a:p>
        </p:txBody>
      </p:sp>
      <p:pic>
        <p:nvPicPr>
          <p:cNvPr id="39939" name="Picture 4" descr="AG00317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412776"/>
            <a:ext cx="1012226" cy="108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0633" y="0"/>
            <a:ext cx="9143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/>
              <a:t>Конфликт </a:t>
            </a:r>
            <a:r>
              <a:rPr lang="ru-RU" sz="4000" b="1" dirty="0" smtClean="0"/>
              <a:t>взаимодействий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xmlns="" val="375052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30021"/>
            <a:ext cx="912796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latin typeface="+mn-lt"/>
              </a:rPr>
              <a:t>Конфликты, связанные с </a:t>
            </a:r>
            <a:r>
              <a:rPr lang="ru-RU" sz="3600" b="1" dirty="0" smtClean="0">
                <a:latin typeface="+mn-lt"/>
              </a:rPr>
              <a:t>процессом обучения</a:t>
            </a:r>
            <a:endParaRPr lang="ru-RU" sz="3600" b="1" dirty="0"/>
          </a:p>
          <a:p>
            <a:pPr algn="ctr">
              <a:defRPr/>
            </a:pPr>
            <a:endParaRPr lang="ru-RU" sz="3600" dirty="0">
              <a:latin typeface="+mn-lt"/>
            </a:endParaRPr>
          </a:p>
        </p:txBody>
      </p:sp>
      <p:sp>
        <p:nvSpPr>
          <p:cNvPr id="38915" name="Прямоугольник 2"/>
          <p:cNvSpPr>
            <a:spLocks noChangeArrowheads="1"/>
          </p:cNvSpPr>
          <p:nvPr/>
        </p:nvSpPr>
        <p:spPr bwMode="auto">
          <a:xfrm>
            <a:off x="32088" y="1052736"/>
            <a:ext cx="9095872" cy="467204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конфликтный период</a:t>
            </a: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начальной школе, </a:t>
            </a:r>
            <a:r>
              <a:rPr lang="ru-RU" altLang="ru-RU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смена </a:t>
            </a:r>
            <a:r>
              <a:rPr lang="ru-RU" altLang="ru-RU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деятельности на учебную.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конфликтный период </a:t>
            </a:r>
            <a:r>
              <a:rPr lang="ru-RU" altLang="ru-RU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в 5 класс. </a:t>
            </a:r>
            <a:r>
              <a:rPr lang="ru-RU" alt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Смена условий обучения(новые предметы, учителя-предметники)</a:t>
            </a:r>
            <a:endParaRPr lang="ru-RU" altLang="ru-RU" sz="2800" dirty="0">
              <a:solidFill>
                <a:schemeClr val="bg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конфликтный период  -</a:t>
            </a:r>
            <a:r>
              <a:rPr lang="ru-RU" alt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9 класса, когда </a:t>
            </a:r>
            <a:r>
              <a:rPr lang="ru-RU" altLang="ru-RU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решить, что делать </a:t>
            </a: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его окончания – идти  в среднее учебное заведение или в 10 класс</a:t>
            </a:r>
            <a:r>
              <a:rPr lang="ru-RU" altLang="ru-RU" sz="2800" b="1" i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ru-RU" altLang="ru-RU" sz="2800" dirty="0">
              <a:solidFill>
                <a:schemeClr val="bg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конфликтный период</a:t>
            </a:r>
            <a:r>
              <a:rPr lang="en-US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altLang="ru-R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окончание школы</a:t>
            </a:r>
            <a:r>
              <a:rPr lang="ru-RU" alt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выбор будущей профессии, экзамены, начало личной жизни.</a:t>
            </a:r>
          </a:p>
        </p:txBody>
      </p:sp>
      <p:pic>
        <p:nvPicPr>
          <p:cNvPr id="38916" name="Picture 4" descr="AG00317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733256"/>
            <a:ext cx="728663" cy="93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9860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4312"/>
            <a:ext cx="9144000" cy="706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3200" b="1" dirty="0" smtClean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ea typeface="Times New Roman" panose="02020603050405020304" pitchFamily="18" charset="0"/>
                <a:cs typeface="Times New Roman" pitchFamily="18" charset="0"/>
              </a:rPr>
              <a:t>Причины нарушения взаимодействия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37" y="730852"/>
            <a:ext cx="408674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   Связанные  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    с педагогом:</a:t>
            </a:r>
          </a:p>
          <a:p>
            <a:pPr lvl="0"/>
            <a:r>
              <a:rPr lang="ru-RU" sz="3200" b="1" dirty="0" smtClean="0">
                <a:ea typeface="Times New Roman" panose="02020603050405020304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ea typeface="Times New Roman" panose="02020603050405020304" pitchFamily="18" charset="0"/>
                <a:cs typeface="Times New Roman" pitchFamily="18" charset="0"/>
              </a:rPr>
              <a:t>Отсутствие </a:t>
            </a:r>
            <a:r>
              <a:rPr lang="ru-RU" sz="2800" b="1" u="sng" dirty="0" smtClean="0">
                <a:ea typeface="Times New Roman" panose="02020603050405020304" pitchFamily="18" charset="0"/>
                <a:cs typeface="Times New Roman" pitchFamily="18" charset="0"/>
              </a:rPr>
              <a:t>индивидуального подхода </a:t>
            </a:r>
            <a:r>
              <a:rPr lang="ru-RU" sz="2800" b="1" dirty="0" smtClean="0">
                <a:ea typeface="Times New Roman" panose="02020603050405020304" pitchFamily="18" charset="0"/>
                <a:cs typeface="Times New Roman" pitchFamily="18" charset="0"/>
              </a:rPr>
              <a:t>к личности</a:t>
            </a:r>
          </a:p>
          <a:p>
            <a:pPr lvl="0"/>
            <a:r>
              <a:rPr lang="ru-RU" sz="2800" b="1" dirty="0" smtClean="0">
                <a:ea typeface="Calibri" panose="020F0502020204030204" pitchFamily="34" charset="0"/>
                <a:cs typeface="Times New Roman" pitchFamily="18" charset="0"/>
              </a:rPr>
              <a:t>- Отсутствие системы </a:t>
            </a:r>
            <a:r>
              <a:rPr lang="ru-RU" sz="2800" b="1" u="sng" dirty="0" smtClean="0">
                <a:ea typeface="Calibri" panose="020F0502020204030204" pitchFamily="34" charset="0"/>
                <a:cs typeface="Times New Roman" pitchFamily="18" charset="0"/>
              </a:rPr>
              <a:t>поощрений </a:t>
            </a:r>
          </a:p>
          <a:p>
            <a:pPr lvl="0"/>
            <a:r>
              <a:rPr lang="ru-RU" sz="2800" b="1" dirty="0" smtClean="0">
                <a:ea typeface="Calibri" panose="020F0502020204030204" pitchFamily="34" charset="0"/>
                <a:cs typeface="Times New Roman" pitchFamily="18" charset="0"/>
              </a:rPr>
              <a:t>- Проявления </a:t>
            </a:r>
            <a:r>
              <a:rPr lang="ru-RU" sz="2800" b="1" u="sng" dirty="0" smtClean="0">
                <a:ea typeface="Calibri" panose="020F0502020204030204" pitchFamily="34" charset="0"/>
                <a:cs typeface="Times New Roman" pitchFamily="18" charset="0"/>
              </a:rPr>
              <a:t>негативных эмоций </a:t>
            </a:r>
            <a:r>
              <a:rPr lang="ru-RU" sz="2800" b="1" dirty="0" smtClean="0">
                <a:ea typeface="Calibri" panose="020F0502020204030204" pitchFamily="34" charset="0"/>
                <a:cs typeface="Times New Roman" pitchFamily="18" charset="0"/>
              </a:rPr>
              <a:t>  в присутствии учащихся</a:t>
            </a:r>
            <a:endParaRPr lang="ru-RU" sz="2000" b="1" i="1" dirty="0">
              <a:solidFill>
                <a:srgbClr val="FF0000"/>
              </a:solidFill>
            </a:endParaRPr>
          </a:p>
          <a:p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5393" y="519063"/>
            <a:ext cx="4773165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Связанные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 учащимся:</a:t>
            </a:r>
          </a:p>
          <a:p>
            <a:r>
              <a:rPr lang="ru-RU" sz="2000" b="1" dirty="0" smtClean="0"/>
              <a:t>                       </a:t>
            </a:r>
            <a:r>
              <a:rPr lang="ru-RU" sz="2800" b="1" dirty="0" smtClean="0"/>
              <a:t>Низкий уровень:</a:t>
            </a:r>
          </a:p>
          <a:p>
            <a:pPr algn="ctr"/>
            <a:r>
              <a:rPr lang="ru-RU" sz="2800" b="1" dirty="0" smtClean="0"/>
              <a:t> - нравственной   культуры</a:t>
            </a:r>
          </a:p>
          <a:p>
            <a:pPr algn="ctr"/>
            <a:endParaRPr lang="ru-RU" sz="3200" b="1" dirty="0" smtClean="0"/>
          </a:p>
          <a:p>
            <a:pPr algn="ctr"/>
            <a:endParaRPr lang="ru-RU" sz="3200" b="1" dirty="0"/>
          </a:p>
          <a:p>
            <a:pPr algn="ctr"/>
            <a:endParaRPr lang="ru-RU" sz="3200" b="1" dirty="0" smtClean="0"/>
          </a:p>
          <a:p>
            <a:pPr marL="457200" indent="-457200" algn="ctr">
              <a:buFontTx/>
              <a:buChar char="-"/>
            </a:pPr>
            <a:r>
              <a:rPr lang="ru-RU" sz="2800" b="1" dirty="0" smtClean="0"/>
              <a:t>Самоконтроля</a:t>
            </a:r>
          </a:p>
          <a:p>
            <a:pPr marL="457200" indent="-457200" algn="ctr">
              <a:buFontTx/>
              <a:buChar char="-"/>
            </a:pPr>
            <a:endParaRPr lang="ru-RU" sz="2800" b="1" dirty="0" smtClean="0"/>
          </a:p>
          <a:p>
            <a:pPr marL="457200" indent="-457200" algn="ctr">
              <a:buFontTx/>
              <a:buChar char="-"/>
            </a:pPr>
            <a:endParaRPr lang="ru-RU" sz="2800" b="1" dirty="0" smtClean="0"/>
          </a:p>
          <a:p>
            <a:pPr algn="ctr"/>
            <a:r>
              <a:rPr lang="ru-RU" sz="2800" b="1" dirty="0" smtClean="0"/>
              <a:t> </a:t>
            </a:r>
          </a:p>
          <a:p>
            <a:r>
              <a:rPr lang="ru-RU" sz="2400" b="1" dirty="0" smtClean="0"/>
              <a:t>- </a:t>
            </a:r>
            <a:r>
              <a:rPr lang="ru-RU" sz="2800" b="1" dirty="0" smtClean="0"/>
              <a:t>мотивации к  учению</a:t>
            </a:r>
            <a:endParaRPr lang="ru-RU" sz="2400" b="1" dirty="0"/>
          </a:p>
          <a:p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150" name="Picture 6" descr="Портфолио: Revenant Стоковые фото, иллюстрации и векторные изображения Depositphot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3220" y="4397646"/>
            <a:ext cx="1498472" cy="112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Только треть новых студентов будут учиться с персональной мотивацией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3118" y="2564904"/>
            <a:ext cx="1938677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Блог.ру - lorikbln - школа - моя жизн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011068" y="5222776"/>
            <a:ext cx="1017490" cy="135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im3-tub-ru.yandex.net/i?id=07c5a11969148ac20a450cc62696305f-15-144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5977" y="5521500"/>
            <a:ext cx="951573" cy="115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052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-73442"/>
            <a:ext cx="914399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Конфликты в системе «ученик –педагог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altLang="ru-RU" sz="2400" b="1" dirty="0" smtClean="0">
                <a:cs typeface="Times New Roman" panose="02020603050405020304" pitchFamily="18" charset="0"/>
              </a:rPr>
              <a:t>не </a:t>
            </a:r>
            <a:r>
              <a:rPr lang="ru-RU" altLang="ru-RU" sz="2400" b="1" dirty="0">
                <a:cs typeface="Times New Roman" panose="02020603050405020304" pitchFamily="18" charset="0"/>
              </a:rPr>
              <a:t>реализуется потребность в </a:t>
            </a:r>
            <a:r>
              <a:rPr lang="ru-RU" altLang="ru-RU" sz="2400" b="1" dirty="0" smtClean="0">
                <a:cs typeface="Times New Roman" panose="02020603050405020304" pitchFamily="18" charset="0"/>
              </a:rPr>
              <a:t>признании)</a:t>
            </a:r>
            <a:endParaRPr lang="ru-RU" altLang="ru-RU" sz="3600" b="1" dirty="0"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 descr="C:\Documents and Settings\admin\Рабочий стол\Новая папка (4)\сканирование0029.jpg"/>
          <p:cNvPicPr>
            <a:picLocks noChangeAspect="1" noChangeArrowheads="1"/>
          </p:cNvPicPr>
          <p:nvPr/>
        </p:nvPicPr>
        <p:blipFill rotWithShape="1">
          <a:blip r:embed="rId3" cstate="print"/>
          <a:srcRect l="29490" t="1723" r="31190" b="-1723"/>
          <a:stretch/>
        </p:blipFill>
        <p:spPr bwMode="auto">
          <a:xfrm>
            <a:off x="683568" y="1515947"/>
            <a:ext cx="2448272" cy="3482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3" descr="C:\Documents and Settings\admin\Рабочий стол\Новая папка (4)\сканирование00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538614"/>
            <a:ext cx="2870952" cy="34179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12"/>
          <p:cNvSpPr/>
          <p:nvPr/>
        </p:nvSpPr>
        <p:spPr>
          <a:xfrm>
            <a:off x="109001" y="958485"/>
            <a:ext cx="9143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cs typeface="Times New Roman" pitchFamily="18" charset="0"/>
              </a:rPr>
              <a:t>Проективный рисунок «Ассоциации» </a:t>
            </a:r>
            <a:endParaRPr lang="ru-RU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40756" y="4992891"/>
            <a:ext cx="40324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Учитель - «не очень доброе существо»</a:t>
            </a:r>
            <a:endParaRPr lang="ru-RU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39552" y="5035411"/>
            <a:ext cx="351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Учитель – «Фея, принцесса»</a:t>
            </a:r>
            <a:endParaRPr lang="ru-RU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0" y="5429264"/>
            <a:ext cx="937711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Вербальный тест «Ассоциации </a:t>
            </a:r>
            <a:r>
              <a:rPr lang="ru-RU" alt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к </a:t>
            </a:r>
            <a:r>
              <a:rPr lang="ru-RU" alt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словам: </a:t>
            </a:r>
            <a:r>
              <a:rPr lang="ru-RU" alt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школа, мама, </a:t>
            </a:r>
            <a:r>
              <a:rPr lang="ru-RU" alt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учитель</a:t>
            </a:r>
            <a:r>
              <a:rPr lang="ru-RU" altLang="ru-RU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»</a:t>
            </a:r>
            <a:endParaRPr lang="ru-RU" altLang="ru-RU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/>
            <a:endParaRPr lang="ru-RU" altLang="ru-RU" sz="1600" b="1" dirty="0"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4282" y="5989495"/>
            <a:ext cx="4643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Учитель</a:t>
            </a:r>
            <a:r>
              <a:rPr lang="ru-RU" b="1" dirty="0" smtClean="0"/>
              <a:t>: добрая, красивая, небезразличная, умная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500694" y="592933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Учитель</a:t>
            </a:r>
            <a:r>
              <a:rPr lang="ru-RU" b="1" dirty="0" smtClean="0"/>
              <a:t>: учитель, учитель,</a:t>
            </a:r>
          </a:p>
          <a:p>
            <a:r>
              <a:rPr lang="ru-RU" b="1" dirty="0" smtClean="0"/>
              <a:t> мучитель,</a:t>
            </a:r>
            <a:r>
              <a:rPr lang="ru-RU" b="1" dirty="0"/>
              <a:t> </a:t>
            </a:r>
            <a:r>
              <a:rPr lang="ru-RU" b="1" dirty="0" smtClean="0"/>
              <a:t>очки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59928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3856"/>
            <a:ext cx="898899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Учет возрастных особенностей</a:t>
            </a:r>
          </a:p>
          <a:p>
            <a:pPr algn="ctr"/>
            <a:r>
              <a:rPr lang="ru-RU" sz="4000" b="1" dirty="0" smtClean="0"/>
              <a:t>  </a:t>
            </a:r>
            <a:r>
              <a:rPr lang="ru-RU" sz="4000" b="1" dirty="0"/>
              <a:t>школьников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571612"/>
            <a:ext cx="9110670" cy="187743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u="sng" dirty="0" smtClean="0"/>
              <a:t>1-4 </a:t>
            </a:r>
            <a:r>
              <a:rPr lang="ru-RU" sz="2800" b="1" u="sng" dirty="0" smtClean="0"/>
              <a:t>клас</a:t>
            </a:r>
            <a:r>
              <a:rPr lang="ru-RU" sz="2800" b="1" dirty="0" smtClean="0"/>
              <a:t>с:</a:t>
            </a:r>
            <a:r>
              <a:rPr lang="ru-RU" sz="3200" b="1" dirty="0" smtClean="0"/>
              <a:t> «Не хочу, не буду!»</a:t>
            </a:r>
          </a:p>
          <a:p>
            <a:r>
              <a:rPr lang="ru-RU" sz="2800" b="1" u="sng" dirty="0" smtClean="0"/>
              <a:t>Задача </a:t>
            </a:r>
            <a:r>
              <a:rPr lang="ru-RU" sz="2800" b="1" u="sng" dirty="0"/>
              <a:t>педагога</a:t>
            </a:r>
            <a:r>
              <a:rPr lang="ru-RU" sz="2400" b="1" u="sng" dirty="0"/>
              <a:t> </a:t>
            </a:r>
            <a:r>
              <a:rPr lang="ru-RU" sz="2400" dirty="0"/>
              <a:t>- </a:t>
            </a:r>
            <a:r>
              <a:rPr lang="ru-RU" sz="2800" b="1" i="1" dirty="0"/>
              <a:t>раскрыть </a:t>
            </a:r>
            <a:r>
              <a:rPr lang="ru-RU" sz="2800" b="1" i="1" dirty="0" smtClean="0"/>
              <a:t>ребенку истинные </a:t>
            </a:r>
            <a:r>
              <a:rPr lang="ru-RU" sz="2800" b="1" i="1" dirty="0"/>
              <a:t>причины </a:t>
            </a:r>
            <a:r>
              <a:rPr lang="ru-RU" sz="2800" b="1" i="1" dirty="0" smtClean="0"/>
              <a:t>недовольства, показать необходимость </a:t>
            </a:r>
            <a:r>
              <a:rPr lang="ru-RU" sz="2800" b="1" i="1" dirty="0"/>
              <a:t>соблюдения </a:t>
            </a:r>
            <a:r>
              <a:rPr lang="ru-RU" sz="2800" b="1" i="1" dirty="0" smtClean="0"/>
              <a:t>требований</a:t>
            </a:r>
            <a:r>
              <a:rPr lang="ru-RU" sz="2800" b="1" i="1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3357563"/>
            <a:ext cx="9110670" cy="163121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u="sng" dirty="0" smtClean="0"/>
              <a:t>5-9 класс:  </a:t>
            </a:r>
            <a:r>
              <a:rPr lang="ru-RU" sz="3600" b="1" dirty="0" smtClean="0"/>
              <a:t>«Я-взрослый!» </a:t>
            </a:r>
            <a:r>
              <a:rPr lang="ru-RU" sz="3600" dirty="0" smtClean="0"/>
              <a:t> </a:t>
            </a:r>
          </a:p>
          <a:p>
            <a:r>
              <a:rPr lang="ru-RU" sz="3200" b="1" u="sng" dirty="0" smtClean="0"/>
              <a:t>Задача педагога</a:t>
            </a:r>
            <a:r>
              <a:rPr lang="ru-RU" sz="3200" dirty="0" smtClean="0"/>
              <a:t> </a:t>
            </a:r>
            <a:r>
              <a:rPr lang="ru-RU" sz="2800" dirty="0" smtClean="0"/>
              <a:t>– </a:t>
            </a:r>
            <a:r>
              <a:rPr lang="ru-RU" sz="3200" b="1" i="1" dirty="0" smtClean="0"/>
              <a:t>выбрать верную тактику, дать оценку поступку, а не личности .</a:t>
            </a:r>
            <a:endParaRPr lang="ru-RU" sz="32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4929198"/>
            <a:ext cx="9144000" cy="150810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u="sng" dirty="0" smtClean="0"/>
              <a:t>10-11 класс:  </a:t>
            </a:r>
            <a:r>
              <a:rPr lang="ru-RU" sz="3600" b="1" dirty="0" smtClean="0"/>
              <a:t>«Я так думаю, я так считаю»</a:t>
            </a:r>
          </a:p>
          <a:p>
            <a:r>
              <a:rPr lang="ru-RU" sz="2800" b="1" u="sng" dirty="0"/>
              <a:t>Задача </a:t>
            </a:r>
            <a:r>
              <a:rPr lang="ru-RU" sz="2800" b="1" u="sng" dirty="0" smtClean="0"/>
              <a:t>педагога </a:t>
            </a:r>
            <a:r>
              <a:rPr lang="ru-RU" sz="2800" b="1" dirty="0" smtClean="0"/>
              <a:t>– </a:t>
            </a:r>
            <a:r>
              <a:rPr lang="ru-RU" sz="2800" b="1" i="1" dirty="0" smtClean="0"/>
              <a:t>проявить терпение, заинтересованную помощь.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xmlns="" val="342800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9899" y="0"/>
            <a:ext cx="9143693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90500" algn="ctr" eaLnBrk="0" hangingPunct="0"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Как решать конфликты со старшими школьниками?  </a:t>
            </a:r>
          </a:p>
          <a:p>
            <a:pPr indent="190500" algn="just" eaLnBrk="0" hangingPunct="0">
              <a:defRPr/>
            </a:pPr>
            <a:endParaRPr lang="ru-RU" sz="1400" u="sng" dirty="0">
              <a:solidFill>
                <a:schemeClr val="bg2">
                  <a:lumMod val="20000"/>
                  <a:lumOff val="8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428736"/>
            <a:ext cx="76328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altLang="ru-RU" sz="2000" b="1" dirty="0" smtClean="0">
                <a:cs typeface="Times New Roman" panose="02020603050405020304" pitchFamily="18" charset="0"/>
              </a:rPr>
              <a:t> проявить </a:t>
            </a:r>
            <a:r>
              <a:rPr lang="ru-RU" altLang="ru-RU" sz="2000" b="1" u="sng" dirty="0">
                <a:cs typeface="Times New Roman" panose="02020603050405020304" pitchFamily="18" charset="0"/>
              </a:rPr>
              <a:t>заинтересованность, доброжелательность и </a:t>
            </a:r>
            <a:r>
              <a:rPr lang="ru-RU" altLang="ru-RU" sz="2000" b="1" u="sng" dirty="0" smtClean="0">
                <a:cs typeface="Times New Roman" panose="02020603050405020304" pitchFamily="18" charset="0"/>
              </a:rPr>
              <a:t>твердость </a:t>
            </a:r>
          </a:p>
          <a:p>
            <a:r>
              <a:rPr lang="ru-RU" altLang="ru-RU" sz="2000" dirty="0" smtClean="0">
                <a:cs typeface="Times New Roman" panose="02020603050405020304" pitchFamily="18" charset="0"/>
              </a:rPr>
              <a:t>(касаются </a:t>
            </a:r>
            <a:r>
              <a:rPr lang="ru-RU" altLang="ru-RU" sz="2000" dirty="0">
                <a:cs typeface="Times New Roman" panose="02020603050405020304" pitchFamily="18" charset="0"/>
              </a:rPr>
              <a:t>именно </a:t>
            </a:r>
            <a:r>
              <a:rPr lang="ru-RU" altLang="ru-RU" sz="2000" u="sng" dirty="0">
                <a:cs typeface="Times New Roman" panose="02020603050405020304" pitchFamily="18" charset="0"/>
              </a:rPr>
              <a:t>конкретного поступка</a:t>
            </a:r>
            <a:r>
              <a:rPr lang="ru-RU" altLang="ru-RU" sz="2000" dirty="0">
                <a:cs typeface="Times New Roman" panose="02020603050405020304" pitchFamily="18" charset="0"/>
              </a:rPr>
              <a:t>, а не личности в </a:t>
            </a:r>
            <a:r>
              <a:rPr lang="ru-RU" altLang="ru-RU" sz="2000" dirty="0" smtClean="0">
                <a:cs typeface="Times New Roman" panose="02020603050405020304" pitchFamily="18" charset="0"/>
              </a:rPr>
              <a:t>целом)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500306"/>
            <a:ext cx="86470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altLang="ru-RU" sz="2000" b="1" dirty="0" smtClean="0">
                <a:cs typeface="Times New Roman" panose="02020603050405020304" pitchFamily="18" charset="0"/>
              </a:rPr>
              <a:t> обсуждая </a:t>
            </a:r>
            <a:r>
              <a:rPr lang="ru-RU" altLang="ru-RU" sz="2000" b="1" dirty="0">
                <a:cs typeface="Times New Roman" panose="02020603050405020304" pitchFamily="18" charset="0"/>
              </a:rPr>
              <a:t>поступок, лучше </a:t>
            </a:r>
            <a:r>
              <a:rPr lang="ru-RU" altLang="ru-RU" sz="2000" b="1" u="sng" dirty="0">
                <a:cs typeface="Times New Roman" panose="02020603050405020304" pitchFamily="18" charset="0"/>
              </a:rPr>
              <a:t>воздержаться от эмоциональных критических </a:t>
            </a:r>
            <a:r>
              <a:rPr lang="ru-RU" altLang="ru-RU" sz="2000" b="1" u="sng" dirty="0" smtClean="0">
                <a:cs typeface="Times New Roman" panose="02020603050405020304" pitchFamily="18" charset="0"/>
              </a:rPr>
              <a:t>замечаний </a:t>
            </a:r>
          </a:p>
          <a:p>
            <a:r>
              <a:rPr lang="ru-RU" altLang="ru-RU" sz="2000" u="sng" dirty="0" smtClean="0">
                <a:cs typeface="Times New Roman" panose="02020603050405020304" pitchFamily="18" charset="0"/>
              </a:rPr>
              <a:t>(</a:t>
            </a:r>
            <a:r>
              <a:rPr lang="ru-RU" altLang="ru-RU" sz="2000" dirty="0" smtClean="0">
                <a:cs typeface="Times New Roman" panose="02020603050405020304" pitchFamily="18" charset="0"/>
              </a:rPr>
              <a:t>вызовут </a:t>
            </a:r>
            <a:r>
              <a:rPr lang="ru-RU" altLang="ru-RU" sz="2000" dirty="0">
                <a:cs typeface="Times New Roman" panose="02020603050405020304" pitchFamily="18" charset="0"/>
              </a:rPr>
              <a:t>у ребенка </a:t>
            </a:r>
            <a:r>
              <a:rPr lang="ru-RU" altLang="ru-RU" sz="2000" dirty="0" smtClean="0">
                <a:cs typeface="Times New Roman" panose="02020603050405020304" pitchFamily="18" charset="0"/>
              </a:rPr>
              <a:t>раздражение, будут </a:t>
            </a:r>
            <a:r>
              <a:rPr lang="ru-RU" altLang="ru-RU" sz="2000" dirty="0">
                <a:cs typeface="Times New Roman" panose="02020603050405020304" pitchFamily="18" charset="0"/>
              </a:rPr>
              <a:t>способствовать уходу </a:t>
            </a:r>
            <a:r>
              <a:rPr lang="ru-RU" altLang="ru-RU" sz="2000" u="sng" dirty="0">
                <a:cs typeface="Times New Roman" panose="02020603050405020304" pitchFamily="18" charset="0"/>
              </a:rPr>
              <a:t>от решения </a:t>
            </a:r>
            <a:r>
              <a:rPr lang="ru-RU" altLang="ru-RU" sz="2000" u="sng" dirty="0" smtClean="0">
                <a:cs typeface="Times New Roman" panose="02020603050405020304" pitchFamily="18" charset="0"/>
              </a:rPr>
              <a:t>проблемы)</a:t>
            </a:r>
            <a:endParaRPr lang="ru-RU" sz="2000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5506" y="4500570"/>
            <a:ext cx="87584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altLang="ru-RU" sz="2000" b="1" dirty="0" smtClean="0">
                <a:cs typeface="Times New Roman" panose="02020603050405020304" pitchFamily="18" charset="0"/>
              </a:rPr>
              <a:t> вместо </a:t>
            </a:r>
            <a:r>
              <a:rPr lang="ru-RU" altLang="ru-RU" sz="2000" b="1" dirty="0">
                <a:cs typeface="Times New Roman" panose="02020603050405020304" pitchFamily="18" charset="0"/>
              </a:rPr>
              <a:t>неэффективного чтения морали важно показать </a:t>
            </a:r>
            <a:r>
              <a:rPr lang="ru-RU" altLang="ru-RU" sz="2000" b="1" dirty="0" smtClean="0">
                <a:cs typeface="Times New Roman" panose="02020603050405020304" pitchFamily="18" charset="0"/>
              </a:rPr>
              <a:t>возможные </a:t>
            </a:r>
            <a:r>
              <a:rPr lang="ru-RU" altLang="ru-RU" sz="2000" b="1" u="sng" dirty="0">
                <a:cs typeface="Times New Roman" panose="02020603050405020304" pitchFamily="18" charset="0"/>
              </a:rPr>
              <a:t>негативные последствия</a:t>
            </a:r>
            <a:r>
              <a:rPr lang="ru-RU" altLang="ru-RU" sz="2000" b="1" dirty="0">
                <a:cs typeface="Times New Roman" panose="02020603050405020304" pitchFamily="18" charset="0"/>
              </a:rPr>
              <a:t> агрессивного </a:t>
            </a:r>
            <a:r>
              <a:rPr lang="ru-RU" altLang="ru-RU" sz="2000" b="1" dirty="0" smtClean="0">
                <a:cs typeface="Times New Roman" panose="02020603050405020304" pitchFamily="18" charset="0"/>
              </a:rPr>
              <a:t>поступка, </a:t>
            </a:r>
            <a:r>
              <a:rPr lang="ru-RU" altLang="ru-RU" sz="2000" b="1" u="sng" dirty="0">
                <a:cs typeface="Times New Roman" panose="02020603050405020304" pitchFamily="18" charset="0"/>
              </a:rPr>
              <a:t>обсудить способы разрешения </a:t>
            </a:r>
            <a:r>
              <a:rPr lang="ru-RU" altLang="ru-RU" sz="2000" b="1" u="sng" dirty="0" smtClean="0">
                <a:cs typeface="Times New Roman" panose="02020603050405020304" pitchFamily="18" charset="0"/>
              </a:rPr>
              <a:t>ситуации</a:t>
            </a:r>
            <a:endParaRPr lang="ru-RU" sz="2000" b="1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786190"/>
            <a:ext cx="83192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altLang="ru-RU" sz="2000" b="1" dirty="0" smtClean="0">
                <a:cs typeface="Times New Roman" panose="02020603050405020304" pitchFamily="18" charset="0"/>
              </a:rPr>
              <a:t> в </a:t>
            </a:r>
            <a:r>
              <a:rPr lang="ru-RU" altLang="ru-RU" sz="2000" b="1" dirty="0">
                <a:cs typeface="Times New Roman" panose="02020603050405020304" pitchFamily="18" charset="0"/>
              </a:rPr>
              <a:t>момент проявления агрессии не стоит </a:t>
            </a:r>
            <a:r>
              <a:rPr lang="ru-RU" altLang="ru-RU" sz="2000" b="1" u="sng" dirty="0">
                <a:cs typeface="Times New Roman" panose="02020603050405020304" pitchFamily="18" charset="0"/>
              </a:rPr>
              <a:t>анализировать ее </a:t>
            </a:r>
            <a:r>
              <a:rPr lang="ru-RU" altLang="ru-RU" sz="2000" b="1" u="sng" dirty="0" smtClean="0">
                <a:cs typeface="Times New Roman" panose="02020603050405020304" pitchFamily="18" charset="0"/>
              </a:rPr>
              <a:t>причины </a:t>
            </a:r>
            <a:r>
              <a:rPr lang="ru-RU" altLang="ru-RU" sz="2000" dirty="0" smtClean="0">
                <a:cs typeface="Times New Roman" panose="02020603050405020304" pitchFamily="18" charset="0"/>
              </a:rPr>
              <a:t>(об </a:t>
            </a:r>
            <a:r>
              <a:rPr lang="ru-RU" altLang="ru-RU" sz="2000" dirty="0">
                <a:cs typeface="Times New Roman" panose="02020603050405020304" pitchFamily="18" charset="0"/>
              </a:rPr>
              <a:t>этом следует задуматься, когда все </a:t>
            </a:r>
            <a:r>
              <a:rPr lang="ru-RU" altLang="ru-RU" sz="2000" dirty="0" smtClean="0">
                <a:cs typeface="Times New Roman" panose="02020603050405020304" pitchFamily="18" charset="0"/>
              </a:rPr>
              <a:t>успокоятся)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5643578"/>
            <a:ext cx="76113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altLang="ru-RU" sz="2000" b="1" u="sng" dirty="0" smtClean="0">
                <a:cs typeface="Times New Roman" panose="02020603050405020304" pitchFamily="18" charset="0"/>
              </a:rPr>
              <a:t> подросток  </a:t>
            </a:r>
            <a:r>
              <a:rPr lang="ru-RU" altLang="ru-RU" sz="2000" b="1" u="sng" dirty="0">
                <a:cs typeface="Times New Roman" panose="02020603050405020304" pitchFamily="18" charset="0"/>
              </a:rPr>
              <a:t>очень тяжело переживает публичное осуждение и всячески старается его </a:t>
            </a:r>
            <a:r>
              <a:rPr lang="ru-RU" altLang="ru-RU" sz="2000" b="1" u="sng" dirty="0" smtClean="0">
                <a:cs typeface="Times New Roman" panose="02020603050405020304" pitchFamily="18" charset="0"/>
              </a:rPr>
              <a:t>избежать </a:t>
            </a:r>
          </a:p>
          <a:p>
            <a:r>
              <a:rPr lang="ru-RU" altLang="ru-RU" sz="2000" dirty="0" smtClean="0">
                <a:cs typeface="Times New Roman" panose="02020603050405020304" pitchFamily="18" charset="0"/>
              </a:rPr>
              <a:t>(стимул </a:t>
            </a:r>
            <a:r>
              <a:rPr lang="ru-RU" altLang="ru-RU" sz="2000" dirty="0">
                <a:cs typeface="Times New Roman" panose="02020603050405020304" pitchFamily="18" charset="0"/>
              </a:rPr>
              <a:t>к проявлению дальнейшей </a:t>
            </a:r>
            <a:r>
              <a:rPr lang="ru-RU" altLang="ru-RU" sz="2000" dirty="0" smtClean="0">
                <a:cs typeface="Times New Roman" panose="02020603050405020304" pitchFamily="18" charset="0"/>
              </a:rPr>
              <a:t>агрессии)</a:t>
            </a:r>
            <a:endParaRPr lang="ru-RU" sz="2000" dirty="0"/>
          </a:p>
        </p:txBody>
      </p:sp>
      <p:pic>
        <p:nvPicPr>
          <p:cNvPr id="9" name="Picture 4" descr="AG00317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1405" y="891998"/>
            <a:ext cx="915377" cy="117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22687968"/>
              </p:ext>
            </p:extLst>
          </p:nvPr>
        </p:nvGraphicFramePr>
        <p:xfrm>
          <a:off x="26330" y="5951606"/>
          <a:ext cx="367036" cy="690658"/>
        </p:xfrm>
        <a:graphic>
          <a:graphicData uri="http://schemas.openxmlformats.org/presentationml/2006/ole">
            <p:oleObj spid="_x0000_s57346" name="Clip" r:id="rId5" imgW="1728788" imgH="3252788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35255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4604"/>
            <a:ext cx="9173817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«Ничто так не показывает превосходство характера, как</a:t>
            </a:r>
          </a:p>
          <a:p>
            <a:pPr algn="ctr"/>
            <a:r>
              <a:rPr lang="ru-RU" sz="2400" b="1" dirty="0"/>
              <a:t> хорошее поведение в ссоре, которой нельзя избежать»</a:t>
            </a:r>
            <a:br>
              <a:rPr lang="ru-RU" sz="2400" b="1" dirty="0"/>
            </a:br>
            <a:r>
              <a:rPr lang="ru-RU" sz="2000" b="1" dirty="0"/>
              <a:t>                                                                       </a:t>
            </a:r>
            <a:r>
              <a:rPr lang="ru-RU" sz="2000" b="1" dirty="0" smtClean="0"/>
              <a:t>  Г</a:t>
            </a:r>
            <a:r>
              <a:rPr lang="ru-RU" sz="2000" b="1" dirty="0"/>
              <a:t>. Тейлор, английский поэт</a:t>
            </a:r>
          </a:p>
        </p:txBody>
      </p:sp>
      <p:pic>
        <p:nvPicPr>
          <p:cNvPr id="5" name="Picture 6" descr="http://im1-tub-ru.yandex.net/i?id=329c0dfb6b36c6bc03e39ba278af12fe-02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796" y="2122563"/>
            <a:ext cx="2962529" cy="296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480938" y="2530548"/>
            <a:ext cx="56630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ea typeface="Calibri" panose="020F0502020204030204" pitchFamily="34" charset="0"/>
              </a:rPr>
              <a:t>Конфликт</a:t>
            </a:r>
            <a:r>
              <a:rPr lang="ru-RU" sz="3200" dirty="0">
                <a:ea typeface="Calibri" panose="020F0502020204030204" pitchFamily="34" charset="0"/>
              </a:rPr>
              <a:t> – столкновение противоположно направленных целей, интересов, позиций, мнений или взглядов двух сторон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01133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79286328"/>
              </p:ext>
            </p:extLst>
          </p:nvPr>
        </p:nvGraphicFramePr>
        <p:xfrm>
          <a:off x="0" y="0"/>
          <a:ext cx="9144000" cy="67917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3694"/>
                <a:gridCol w="1589545"/>
                <a:gridCol w="4170048"/>
                <a:gridCol w="1830713"/>
              </a:tblGrid>
              <a:tr h="5213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Стиль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6" marR="58366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Сущность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6" marR="58366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В каких ситуациях эффективен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6" marR="58366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Недостатки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6" marR="58366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1363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Соревнование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6" marR="58366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Стремление добиться своего, в ущерб другому.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6" marR="58366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Когда исход конфликта очень важен;</a:t>
                      </a:r>
                      <a:endParaRPr lang="ru-RU" sz="12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Когда одна из сторон обладает или стремится обладать определенной властью;</a:t>
                      </a:r>
                      <a:endParaRPr lang="ru-RU" sz="12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Необходимость срочного решения;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6" marR="58366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При поражении – неудовлетворенность</a:t>
                      </a:r>
                      <a:endParaRPr lang="ru-RU" sz="12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При победе – чувство вины, испорченные отношения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6" marR="58366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828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Уклонение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6" marR="58366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Уход от ответственности за решения.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6" marR="58366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Когда исход не очень важен;</a:t>
                      </a:r>
                      <a:endParaRPr lang="ru-RU" sz="12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Отсутствие власти;</a:t>
                      </a:r>
                      <a:endParaRPr lang="ru-RU" sz="12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Важно сохранить покой;</a:t>
                      </a:r>
                      <a:endParaRPr lang="ru-RU" sz="12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Присутствует желание выиграть время;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6" marR="58366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Переход конфликта в скрытую форму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6" marR="58366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12424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Приспособление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6" marR="58366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Ущерб своих интересов в пользу другого.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6" marR="58366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Предмет разногласия более важен для другого участника;</a:t>
                      </a:r>
                      <a:endParaRPr lang="ru-RU" sz="12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У одной из сторон имеется желание сохранить мир;</a:t>
                      </a:r>
                      <a:endParaRPr lang="ru-RU" sz="12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Правда на другой стороне;</a:t>
                      </a:r>
                      <a:endParaRPr lang="ru-RU" sz="12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Отсутствие власти;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6" marR="58366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Вы уступили. Решение откладывается.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6" marR="58366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14494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Компромисс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6" marR="58366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Поиск решений за счет взаимных уступок.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6" marR="58366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Одинаковая власть у обеих сторон;</a:t>
                      </a:r>
                      <a:endParaRPr lang="ru-RU" sz="12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Взаимоисключающие интересы;</a:t>
                      </a:r>
                      <a:endParaRPr lang="ru-RU" sz="12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Нет резерва времени;</a:t>
                      </a:r>
                      <a:endParaRPr lang="ru-RU" sz="12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Другие стили использовались и не принесли результата;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6" marR="58366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Получение только половины ожидаемого.</a:t>
                      </a:r>
                      <a:endParaRPr lang="ru-RU" sz="12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Причины конфликта полностью не устранены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6" marR="58366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12424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Сотрудничество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6" marR="58366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Поиск решения, удовлетворяющего всех участников.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6" marR="58366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Есть резерв времени;</a:t>
                      </a:r>
                      <a:endParaRPr lang="ru-RU" sz="12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Решение важно обеим сторонам;</a:t>
                      </a:r>
                      <a:endParaRPr lang="ru-RU" sz="12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Четкое понимание точки зрения другого;</a:t>
                      </a:r>
                      <a:endParaRPr lang="ru-RU" sz="12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Взаимное желание сохранить отношения;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6" marR="58366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Временные и энергетические затраты</a:t>
                      </a:r>
                      <a:endParaRPr lang="ru-RU" sz="1200" b="1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Не гарантированность </a:t>
                      </a:r>
                      <a:r>
                        <a:rPr lang="ru-RU" sz="1400" b="1" dirty="0">
                          <a:effectLst/>
                        </a:rPr>
                        <a:t>успеха.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66" marR="58366" marT="0" marB="0"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0480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rgbClr val="FF0000"/>
                </a:solidFill>
              </a:rPr>
              <a:t>Лидер</a:t>
            </a:r>
            <a:r>
              <a:rPr lang="ru-RU" sz="3200" dirty="0" smtClean="0"/>
              <a:t> </a:t>
            </a:r>
            <a:r>
              <a:rPr lang="ru-RU" sz="3200" b="1" dirty="0" smtClean="0"/>
              <a:t>[от англ. </a:t>
            </a:r>
            <a:r>
              <a:rPr lang="ru-RU" sz="3200" b="1" dirty="0" err="1" smtClean="0"/>
              <a:t>leader</a:t>
            </a:r>
            <a:r>
              <a:rPr lang="ru-RU" sz="3200" b="1" dirty="0" smtClean="0"/>
              <a:t> — ведущий] — отношения доминирования и подчинения, влияния и следования в системе межличностных отношений в группе.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Лидер</a:t>
            </a:r>
            <a:r>
              <a:rPr lang="ru-RU" sz="3200" b="1" dirty="0" smtClean="0"/>
              <a:t> объединяет, направляет действия всей группы, которая ожидает, принимает и поддерживает его действия.</a:t>
            </a:r>
            <a:endParaRPr lang="ru-RU" sz="32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9832" y="0"/>
            <a:ext cx="9144000" cy="1124744"/>
          </a:xfrm>
          <a:noFill/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</a:rPr>
              <a:t>Лидерство – </a:t>
            </a:r>
            <a:r>
              <a:rPr lang="ru-RU" sz="4000" dirty="0" smtClean="0">
                <a:solidFill>
                  <a:schemeClr val="tx1"/>
                </a:solidFill>
              </a:rPr>
              <a:t>механизм интеграции групповой деятельности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E:\молодежные лидерыНовая папка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5013176"/>
            <a:ext cx="1656184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1942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36496" cy="796943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000" b="1" dirty="0" smtClean="0">
                <a:solidFill>
                  <a:srgbClr val="FF3300"/>
                </a:solidFill>
              </a:rPr>
              <a:t>          </a:t>
            </a:r>
            <a:r>
              <a:rPr lang="ru-RU" sz="3600" b="1" dirty="0" smtClean="0">
                <a:solidFill>
                  <a:srgbClr val="FF3300"/>
                </a:solidFill>
              </a:rPr>
              <a:t>Руководитель     </a:t>
            </a:r>
            <a:r>
              <a:rPr lang="ru-RU" sz="2800" b="1" dirty="0" smtClean="0">
                <a:solidFill>
                  <a:srgbClr val="FF3300"/>
                </a:solidFill>
              </a:rPr>
              <a:t>             </a:t>
            </a:r>
            <a:r>
              <a:rPr lang="ru-RU" sz="4000" b="1" dirty="0" smtClean="0">
                <a:solidFill>
                  <a:srgbClr val="FF3300"/>
                </a:solidFill>
              </a:rPr>
              <a:t>Лидер</a:t>
            </a:r>
            <a:endParaRPr lang="ru-RU" sz="4000" dirty="0" smtClean="0">
              <a:solidFill>
                <a:srgbClr val="FF3300"/>
              </a:solidFill>
            </a:endParaRPr>
          </a:p>
        </p:txBody>
      </p:sp>
      <p:sp>
        <p:nvSpPr>
          <p:cNvPr id="1331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823078"/>
            <a:ext cx="4680520" cy="5904656"/>
          </a:xfrm>
          <a:noFill/>
          <a:ln>
            <a:solidFill>
              <a:srgbClr val="FF3300"/>
            </a:solidFill>
          </a:ln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endParaRPr lang="ru-RU" sz="2400" b="1" i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400" b="1" i="1" dirty="0" smtClean="0"/>
              <a:t>Администратор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i="1" dirty="0" smtClean="0"/>
              <a:t> Поручает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i="1" dirty="0" smtClean="0"/>
              <a:t> Работает для осуществления целей других  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i="1" dirty="0" smtClean="0"/>
              <a:t> План — основа действий 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i="1" dirty="0" smtClean="0"/>
              <a:t>Полагается на организацию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i="1" dirty="0" smtClean="0"/>
              <a:t>Использует доводы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i="1" dirty="0" smtClean="0"/>
              <a:t>Контролирует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i="1" dirty="0" smtClean="0"/>
              <a:t>Поддерживает движение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i="1" dirty="0" smtClean="0"/>
              <a:t>Профессионал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i="1" dirty="0" smtClean="0"/>
              <a:t>Принимает решение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i="1" dirty="0" smtClean="0"/>
              <a:t>Уважаем  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i="1" dirty="0" smtClean="0"/>
              <a:t>Работает по правилам</a:t>
            </a:r>
          </a:p>
        </p:txBody>
      </p:sp>
      <p:sp>
        <p:nvSpPr>
          <p:cNvPr id="1331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88024" y="829116"/>
            <a:ext cx="4151296" cy="5904656"/>
          </a:xfrm>
          <a:noFill/>
          <a:ln>
            <a:solidFill>
              <a:srgbClr val="FF3300"/>
            </a:solidFill>
          </a:ln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endParaRPr lang="ru-RU" sz="1800" b="1" i="1" dirty="0" smtClean="0"/>
          </a:p>
          <a:p>
            <a:pPr eaLnBrk="1" hangingPunct="1">
              <a:lnSpc>
                <a:spcPct val="80000"/>
              </a:lnSpc>
            </a:pPr>
            <a:r>
              <a:rPr lang="ru-RU" sz="2000" b="1" i="1" dirty="0" err="1" smtClean="0"/>
              <a:t>Инноватор</a:t>
            </a:r>
            <a:endParaRPr lang="ru-RU" sz="2000" b="1" i="1" dirty="0" smtClean="0"/>
          </a:p>
          <a:p>
            <a:pPr eaLnBrk="1" hangingPunct="1">
              <a:lnSpc>
                <a:spcPct val="80000"/>
              </a:lnSpc>
            </a:pPr>
            <a:r>
              <a:rPr lang="ru-RU" sz="2000" b="1" i="1" dirty="0" smtClean="0"/>
              <a:t>Вдохновляет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i="1" dirty="0" smtClean="0"/>
              <a:t>Работает для осуществления целей поставленных самостоятельно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i="1" dirty="0" smtClean="0"/>
              <a:t>Видение ситуации - основа его      действий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i="1" dirty="0" smtClean="0"/>
              <a:t>Полагается на возрастные ресурсы и способности учеников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i="1" dirty="0" smtClean="0"/>
              <a:t>Использует эмоции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i="1" dirty="0" smtClean="0"/>
              <a:t>Доверяет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i="1" dirty="0" smtClean="0"/>
              <a:t>Дает импульс к решению учебных задач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i="1" dirty="0" smtClean="0"/>
              <a:t>Энтузиаст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i="1" dirty="0" smtClean="0"/>
              <a:t>Претворяет решения в                                                                                                                 реальность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i="1" dirty="0" smtClean="0"/>
              <a:t>Его любят 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i="1" dirty="0" smtClean="0"/>
              <a:t>Делает дело, которое многие                                                                                                 считают важным</a:t>
            </a:r>
          </a:p>
        </p:txBody>
      </p:sp>
    </p:spTree>
    <p:extLst>
      <p:ext uri="{BB962C8B-B14F-4D97-AF65-F5344CB8AC3E}">
        <p14:creationId xmlns:p14="http://schemas.microsoft.com/office/powerpoint/2010/main" xmlns="" val="423124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?id=129459058-15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679" y="1574137"/>
            <a:ext cx="2232248" cy="122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30538"/>
            <a:ext cx="92525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ПРИЧИНЫ КОНФЛИКТОВ  В СИСТЕМЕ «УЧЕНИК –УЧЕНИК»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xmlns="" val="744044995"/>
              </p:ext>
            </p:extLst>
          </p:nvPr>
        </p:nvGraphicFramePr>
        <p:xfrm>
          <a:off x="3357554" y="2132856"/>
          <a:ext cx="2799527" cy="1111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3698878800"/>
              </p:ext>
            </p:extLst>
          </p:nvPr>
        </p:nvGraphicFramePr>
        <p:xfrm>
          <a:off x="6294058" y="2564904"/>
          <a:ext cx="2713190" cy="130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xmlns="" val="31082116"/>
              </p:ext>
            </p:extLst>
          </p:nvPr>
        </p:nvGraphicFramePr>
        <p:xfrm>
          <a:off x="4067944" y="4096007"/>
          <a:ext cx="2376834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xmlns="" val="794059052"/>
              </p:ext>
            </p:extLst>
          </p:nvPr>
        </p:nvGraphicFramePr>
        <p:xfrm>
          <a:off x="500034" y="3286124"/>
          <a:ext cx="457200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5364088" y="5152163"/>
            <a:ext cx="3635614" cy="1177035"/>
            <a:chOff x="-38925" y="39480"/>
            <a:chExt cx="4266040" cy="841902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-38925" y="83977"/>
              <a:ext cx="4266040" cy="797405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38926" y="39480"/>
              <a:ext cx="4188188" cy="7195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/>
                <a:t>неадекватность выражения эмоций</a:t>
              </a:r>
              <a:endParaRPr lang="ru-RU" sz="2800" kern="12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28670" y="5152163"/>
            <a:ext cx="4572000" cy="1512168"/>
            <a:chOff x="0" y="407865"/>
            <a:chExt cx="4572000" cy="423740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0" y="407865"/>
              <a:ext cx="4572000" cy="42374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20685" y="428550"/>
              <a:ext cx="4530630" cy="3823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/>
                <a:t>злоупотребление властью со стороны педагогов </a:t>
              </a:r>
              <a:endParaRPr lang="ru-RU" sz="2800" kern="1200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951853" y="4149080"/>
            <a:ext cx="2493649" cy="785250"/>
            <a:chOff x="0" y="0"/>
            <a:chExt cx="2493649" cy="468000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0" y="0"/>
              <a:ext cx="2493649" cy="46800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22846" y="22846"/>
              <a:ext cx="2447957" cy="4223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/>
                <a:t>неумение общаться</a:t>
              </a:r>
              <a:endParaRPr lang="ru-RU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87050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5897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ea typeface="Times New Roman" panose="02020603050405020304" pitchFamily="18" charset="0"/>
              </a:rPr>
              <a:t>Виды конфликтов 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632" y="1070234"/>
            <a:ext cx="7466991" cy="132343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i="1" dirty="0" err="1" smtClean="0">
                <a:solidFill>
                  <a:srgbClr val="FF0000"/>
                </a:solidFill>
                <a:ea typeface="Times New Roman" panose="02020603050405020304" pitchFamily="18" charset="0"/>
              </a:rPr>
              <a:t>Внутриличностный</a:t>
            </a:r>
            <a:r>
              <a:rPr lang="ru-RU" sz="3200" b="1" i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 конфликт  </a:t>
            </a:r>
            <a:r>
              <a:rPr lang="ru-RU" sz="2400" b="1" dirty="0" smtClean="0"/>
              <a:t>несовместимые потребности</a:t>
            </a:r>
            <a:r>
              <a:rPr lang="ru-RU" sz="2400" b="1" dirty="0"/>
              <a:t>, мотивы, ценности, </a:t>
            </a:r>
            <a:r>
              <a:rPr lang="ru-RU" sz="2400" b="1" dirty="0" smtClean="0"/>
              <a:t>чувства, умение </a:t>
            </a:r>
            <a:r>
              <a:rPr lang="ru-RU" sz="2400" b="1" dirty="0"/>
              <a:t>"жить в ладу с самим собой".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2140" y="2714620"/>
            <a:ext cx="8941860" cy="295465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ea typeface="Times New Roman" panose="02020603050405020304" pitchFamily="18" charset="0"/>
              </a:rPr>
              <a:t>Межличностный конфликт</a:t>
            </a:r>
            <a:r>
              <a:rPr lang="ru-R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 </a:t>
            </a:r>
          </a:p>
          <a:p>
            <a:r>
              <a:rPr lang="ru-RU" sz="2400" b="1" dirty="0" smtClean="0"/>
              <a:t>каждая </a:t>
            </a:r>
            <a:r>
              <a:rPr lang="ru-RU" sz="2400" b="1" dirty="0"/>
              <a:t>сторона стремится отстоять свое мнение, доказать другой ее неправоту, люди прибегают к взаимным обвинениям, нападкам друг на друга, словесным оскорблениям и унижениям </a:t>
            </a:r>
            <a:endParaRPr lang="ru-RU" sz="2400" b="1" dirty="0" smtClean="0"/>
          </a:p>
          <a:p>
            <a:endParaRPr lang="ru-RU" b="1" dirty="0" smtClean="0"/>
          </a:p>
          <a:p>
            <a:r>
              <a:rPr lang="ru-RU" sz="2000" b="1" i="1" dirty="0" smtClean="0"/>
              <a:t> - Межгрупповой </a:t>
            </a:r>
            <a:r>
              <a:rPr lang="ru-RU" sz="2000" b="1" i="1" dirty="0"/>
              <a:t>конфликт                          </a:t>
            </a:r>
            <a:r>
              <a:rPr lang="ru-RU" sz="2000" b="1" i="1" dirty="0" smtClean="0"/>
              <a:t>-  Между </a:t>
            </a:r>
            <a:r>
              <a:rPr lang="ru-RU" sz="2000" b="1" i="1" dirty="0"/>
              <a:t>личностью и группой</a:t>
            </a:r>
            <a:endParaRPr lang="ru-RU" sz="2000" b="1" dirty="0"/>
          </a:p>
          <a:p>
            <a:endParaRPr lang="ru-RU" sz="2000" b="1" i="1" dirty="0" smtClean="0"/>
          </a:p>
        </p:txBody>
      </p:sp>
      <p:pic>
        <p:nvPicPr>
          <p:cNvPr id="2050" name="Picture 2" descr="Стена ВКонтакт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0185" y="884755"/>
            <a:ext cx="1077193" cy="155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Рефераты по психологии &quot; Страница 70 - Xreferat.ru - Банк рефератов, сочинений, докладов, курсовых и дипломных рабо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9322" y="5451879"/>
            <a:ext cx="2240830" cy="140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фильмы онлайн TVZavr.ru - скачать приложение для Android - osmino - лучшие приложения для мобильных телефонов и планшетов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5357826"/>
            <a:ext cx="2376264" cy="133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384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24" y="0"/>
            <a:ext cx="88569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90500" algn="ctr" eaLnBrk="0" hangingPunct="0"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Как решать конфликты в системе «ученик-ученик»</a:t>
            </a:r>
            <a:endParaRPr lang="ru-RU" sz="1400" u="sng" dirty="0">
              <a:solidFill>
                <a:schemeClr val="bg2">
                  <a:lumMod val="20000"/>
                  <a:lumOff val="8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9" name="Picture 13" descr="AG00317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1643050"/>
            <a:ext cx="841048" cy="108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Фотографии КиБиткА - vk.com/kibitka 10 альбомов ВКонтакт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6710" y="785794"/>
            <a:ext cx="766718" cy="83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Обидчивость. Особенности обидчивого ребенка РАСТИ ВМЕСТ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586" y="3357562"/>
            <a:ext cx="775588" cy="87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pril &quot; 2011 &quot; The Jury Ro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9586" y="4714884"/>
            <a:ext cx="886780" cy="66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im0-tub-ru.yandex.net/i?id=4f05a824076f34ee346feb3c502f2b47-39-144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24" y="5786454"/>
            <a:ext cx="817673" cy="80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 rot="10800000" flipV="1">
            <a:off x="571472" y="1643050"/>
            <a:ext cx="814393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4932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Выразить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собственные чувства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отношению к данному поступку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4932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(«Мне не нравится, когда на меня кричат!»)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4932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Вскрыть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мотивы агрессии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4932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("Ты хочешь меня обидеть?")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4932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Напомнить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правилах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4932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("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же с тобой договорились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").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4932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Дать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определение происходящему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4932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("Ты ведешь себя грубо").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096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estival.1september.ru/articles/621561/presentation/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0" t="22223" r="-990" b="-1235"/>
          <a:stretch/>
        </p:blipFill>
        <p:spPr bwMode="auto">
          <a:xfrm>
            <a:off x="-12976" y="954106"/>
            <a:ext cx="9265495" cy="600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АЛГОРИТМ ЭФФЕКТИВНОГО РЕШЕНИЯ КОНФЛИКТА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81333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64" y="1102578"/>
            <a:ext cx="9042536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 smtClean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Поочередная  беседа </a:t>
            </a:r>
            <a:r>
              <a:rPr 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сторонами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(приглашаются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 стороны,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которые высказываются и предлагают свое решение проблемы).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Прибегнуть к санкциям в отношении конфликтующих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(если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конфликт не утихает после применения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вышеуказанного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выше 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приема). </a:t>
            </a:r>
          </a:p>
          <a:p>
            <a:r>
              <a:rPr lang="ru-RU" sz="28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Разведение конфликтующих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(применить, если все вышесказанное не помогает)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036496" cy="195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Прямые </a:t>
            </a:r>
            <a:r>
              <a:rPr lang="ru-RU" sz="40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</a:t>
            </a:r>
            <a:r>
              <a:rPr lang="ru-RU" sz="4000" b="1" dirty="0" err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угашения</a:t>
            </a:r>
            <a:r>
              <a:rPr lang="ru-RU" sz="40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конфликтов</a:t>
            </a:r>
          </a:p>
          <a:p>
            <a:pPr algn="ctr"/>
            <a:r>
              <a:rPr lang="ru-RU" sz="32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6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 </a:t>
            </a:r>
            <a:r>
              <a:rPr lang="ru-RU" sz="1600" b="1" dirty="0" err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А.Б.Добрович</a:t>
            </a:r>
            <a:r>
              <a:rPr lang="ru-RU" sz="16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9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9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xmlns="" val="164515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917" y="897956"/>
            <a:ext cx="90010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2635" y="723852"/>
            <a:ext cx="8813563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u="sng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1. Принцип «выхода чувств</a:t>
            </a:r>
            <a:r>
              <a:rPr lang="ru-RU" sz="20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endParaRPr lang="ru-RU" sz="2000" b="1" dirty="0" smtClean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даем ученику </a:t>
            </a:r>
            <a:r>
              <a:rPr lang="ru-RU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возможность выразить свои эмоции; </a:t>
            </a:r>
            <a:br>
              <a:rPr lang="ru-RU" b="1" u="sng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u="sng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2. Принцип "эмоционального </a:t>
            </a:r>
            <a:r>
              <a:rPr lang="ru-RU" sz="2000" b="1" u="sng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возмещения«</a:t>
            </a:r>
          </a:p>
          <a:p>
            <a:r>
              <a:rPr lang="ru-RU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высказываем похвалу и </a:t>
            </a:r>
            <a:r>
              <a:rPr lang="ru-RU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комплименты 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тому, кто находится во власти </a:t>
            </a: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отрицательных переживани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й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; 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u="sng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3. Принцип "авторитетного третьего</a:t>
            </a:r>
            <a:r>
              <a:rPr lang="ru-RU" sz="2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endParaRPr lang="ru-RU" sz="2000" dirty="0" smtClean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произносит информацию </a:t>
            </a:r>
            <a:r>
              <a:rPr lang="ru-RU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о позитивном отношении 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к обиженному </a:t>
            </a: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из оппонентов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u="sng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2000" b="1" u="sng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Принцип </a:t>
            </a:r>
            <a:r>
              <a:rPr lang="ru-RU" sz="2000" b="1" u="sng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«принудительного </a:t>
            </a:r>
            <a:r>
              <a:rPr lang="ru-RU" sz="2000" b="1" u="sng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слушания </a:t>
            </a:r>
            <a:r>
              <a:rPr lang="ru-RU" sz="2000" b="1" u="sng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оппонента»</a:t>
            </a:r>
          </a:p>
          <a:p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просим </a:t>
            </a:r>
            <a:r>
              <a:rPr lang="ru-RU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воспроизвести </a:t>
            </a:r>
            <a:r>
              <a:rPr lang="ru-RU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все сказанное </a:t>
            </a:r>
            <a:r>
              <a:rPr lang="ru-RU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другим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, а только затем переходить к собственным мыслям. </a:t>
            </a:r>
          </a:p>
          <a:p>
            <a:r>
              <a:rPr lang="ru-RU" sz="2000" b="1" u="sng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ru-RU" sz="2000" b="1" u="sng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Принцип </a:t>
            </a:r>
            <a:r>
              <a:rPr lang="ru-RU" sz="2000" b="1" u="sng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"обмена позициями</a:t>
            </a:r>
            <a:r>
              <a:rPr lang="ru-RU" sz="2000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". </a:t>
            </a:r>
          </a:p>
          <a:p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задаем участнику вопрос о том, </a:t>
            </a:r>
            <a:r>
              <a:rPr lang="ru-RU" b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что думает, что испытывает и почему так поступает </a:t>
            </a: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противоположная сторона. </a:t>
            </a:r>
          </a:p>
          <a:p>
            <a:r>
              <a:rPr lang="ru-RU" sz="2000" b="1" u="sng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ru-RU" sz="2000" b="1" u="sng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Принцип "расширения духовного горизонта" спорящих</a:t>
            </a:r>
            <a:r>
              <a:rPr lang="ru-RU" sz="2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обращаем 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внимание на </a:t>
            </a:r>
            <a:r>
              <a:rPr lang="ru-RU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жизненные ценности 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более высшего порядка, </a:t>
            </a:r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указываем на </a:t>
            </a:r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эгоизм аргументов каждого.</a:t>
            </a:r>
            <a:r>
              <a:rPr lang="ru-RU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b="1" dirty="0">
              <a:cs typeface="Times New Roman" panose="02020603050405020304" pitchFamily="18" charset="0"/>
            </a:endParaRPr>
          </a:p>
          <a:p>
            <a:pPr algn="ctr"/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36878" y="0"/>
            <a:ext cx="90650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Приемы косвенного разрешения </a:t>
            </a:r>
            <a:r>
              <a:rPr lang="ru-RU" sz="3200" b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конфликтов</a:t>
            </a:r>
            <a:r>
              <a:rPr lang="ru-RU" sz="32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b="1" dirty="0" smtClean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488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124744"/>
            <a:ext cx="7632848" cy="534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endParaRPr lang="ru-RU" sz="2800" dirty="0">
              <a:latin typeface="+mn-lt"/>
            </a:endParaRPr>
          </a:p>
          <a:p>
            <a:pPr marL="457200" indent="-457200">
              <a:lnSpc>
                <a:spcPct val="70000"/>
              </a:lnSpc>
              <a:buFont typeface="Wingdings" panose="05000000000000000000" pitchFamily="2" charset="2"/>
              <a:buChar char="q"/>
              <a:defRPr/>
            </a:pPr>
            <a:r>
              <a:rPr lang="ru-RU" sz="2800" b="1" u="sng" dirty="0" smtClean="0">
                <a:latin typeface="+mn-lt"/>
              </a:rPr>
              <a:t>не используйте </a:t>
            </a:r>
            <a:r>
              <a:rPr lang="ru-RU" sz="2800" b="1" u="sng" dirty="0">
                <a:latin typeface="+mn-lt"/>
              </a:rPr>
              <a:t>отметку в целях </a:t>
            </a:r>
            <a:r>
              <a:rPr lang="ru-RU" sz="2800" b="1" u="sng" dirty="0" smtClean="0">
                <a:latin typeface="+mn-lt"/>
              </a:rPr>
              <a:t>наказания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  <a:defRPr/>
            </a:pPr>
            <a:endParaRPr lang="ru-RU" sz="2800" b="1" u="sng" dirty="0">
              <a:latin typeface="+mn-lt"/>
            </a:endParaRPr>
          </a:p>
          <a:p>
            <a:pPr>
              <a:lnSpc>
                <a:spcPct val="70000"/>
              </a:lnSpc>
              <a:buFont typeface="Wingdings" pitchFamily="2" charset="2"/>
              <a:buNone/>
              <a:defRPr/>
            </a:pPr>
            <a:endParaRPr lang="ru-RU" sz="2800" dirty="0">
              <a:latin typeface="+mn-lt"/>
            </a:endParaRPr>
          </a:p>
          <a:p>
            <a:pPr marL="457200" indent="-457200">
              <a:lnSpc>
                <a:spcPct val="70000"/>
              </a:lnSpc>
              <a:buFont typeface="Wingdings" panose="05000000000000000000" pitchFamily="2" charset="2"/>
              <a:buChar char="q"/>
              <a:defRPr/>
            </a:pPr>
            <a:r>
              <a:rPr lang="ru-RU" sz="2800" b="1" u="sng" dirty="0" smtClean="0">
                <a:latin typeface="+mn-lt"/>
              </a:rPr>
              <a:t>стремиться </a:t>
            </a:r>
            <a:r>
              <a:rPr lang="ru-RU" sz="2800" b="1" u="sng" dirty="0">
                <a:latin typeface="+mn-lt"/>
              </a:rPr>
              <a:t>к поиску разрешения противоречия </a:t>
            </a:r>
            <a:r>
              <a:rPr lang="ru-RU" sz="2800" b="1" u="sng" dirty="0" smtClean="0">
                <a:latin typeface="+mn-lt"/>
              </a:rPr>
              <a:t>, </a:t>
            </a:r>
            <a:r>
              <a:rPr lang="ru-RU" sz="2800" dirty="0" smtClean="0">
                <a:latin typeface="+mn-lt"/>
              </a:rPr>
              <a:t>выработке </a:t>
            </a:r>
            <a:r>
              <a:rPr lang="ru-RU" sz="2800" dirty="0">
                <a:latin typeface="+mn-lt"/>
              </a:rPr>
              <a:t>обеими сторонами соглашения.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  <a:defRPr/>
            </a:pPr>
            <a:endParaRPr lang="ru-RU" sz="2800" dirty="0">
              <a:latin typeface="+mn-lt"/>
            </a:endParaRPr>
          </a:p>
          <a:p>
            <a:pPr marL="457200" indent="-457200">
              <a:lnSpc>
                <a:spcPct val="70000"/>
              </a:lnSpc>
              <a:buFont typeface="Wingdings" panose="05000000000000000000" pitchFamily="2" charset="2"/>
              <a:buChar char="q"/>
              <a:defRPr/>
            </a:pPr>
            <a:r>
              <a:rPr lang="ru-RU" sz="2800" dirty="0" smtClean="0">
                <a:latin typeface="+mn-lt"/>
              </a:rPr>
              <a:t>переводите конфликт </a:t>
            </a:r>
            <a:r>
              <a:rPr lang="ru-RU" sz="2800" dirty="0">
                <a:latin typeface="+mn-lt"/>
              </a:rPr>
              <a:t>из плоскости коммуникативных взаимодействий в плоскость </a:t>
            </a:r>
            <a:r>
              <a:rPr lang="ru-RU" sz="2800" b="1" u="sng" dirty="0" smtClean="0">
                <a:latin typeface="+mn-lt"/>
              </a:rPr>
              <a:t>предметно-</a:t>
            </a:r>
            <a:r>
              <a:rPr lang="ru-RU" sz="2800" b="1" u="sng" dirty="0" err="1" smtClean="0">
                <a:latin typeface="+mn-lt"/>
              </a:rPr>
              <a:t>деятельностную</a:t>
            </a:r>
            <a:endParaRPr lang="ru-RU" sz="2800" b="1" u="sng" dirty="0">
              <a:latin typeface="+mn-lt"/>
            </a:endParaRPr>
          </a:p>
          <a:p>
            <a:pPr>
              <a:lnSpc>
                <a:spcPct val="70000"/>
              </a:lnSpc>
              <a:buFont typeface="Wingdings" pitchFamily="2" charset="2"/>
              <a:buNone/>
              <a:defRPr/>
            </a:pPr>
            <a:endParaRPr lang="ru-RU" sz="2800" dirty="0" smtClean="0">
              <a:latin typeface="+mn-lt"/>
            </a:endParaRPr>
          </a:p>
          <a:p>
            <a:pPr>
              <a:lnSpc>
                <a:spcPct val="70000"/>
              </a:lnSpc>
              <a:buFont typeface="Wingdings" pitchFamily="2" charset="2"/>
              <a:buNone/>
              <a:defRPr/>
            </a:pPr>
            <a:endParaRPr lang="ru-RU" sz="2800" dirty="0">
              <a:latin typeface="+mn-lt"/>
            </a:endParaRPr>
          </a:p>
          <a:p>
            <a:pPr marL="457200" indent="-457200">
              <a:lnSpc>
                <a:spcPct val="70000"/>
              </a:lnSpc>
              <a:buFont typeface="Wingdings" panose="05000000000000000000" pitchFamily="2" charset="2"/>
              <a:buChar char="q"/>
              <a:defRPr/>
            </a:pPr>
            <a:r>
              <a:rPr lang="ru-RU" sz="2800" dirty="0" smtClean="0">
                <a:latin typeface="+mn-lt"/>
              </a:rPr>
              <a:t>Применяйте </a:t>
            </a:r>
            <a:r>
              <a:rPr lang="ru-RU" sz="2800" dirty="0">
                <a:latin typeface="+mn-lt"/>
              </a:rPr>
              <a:t>игровые методы </a:t>
            </a:r>
            <a:r>
              <a:rPr lang="ru-RU" sz="2800" u="sng" dirty="0">
                <a:latin typeface="+mn-lt"/>
              </a:rPr>
              <a:t>для </a:t>
            </a:r>
            <a:r>
              <a:rPr lang="ru-RU" sz="2800" b="1" u="sng" dirty="0">
                <a:latin typeface="+mn-lt"/>
              </a:rPr>
              <a:t>профилактики и разрешения конфликтов</a:t>
            </a:r>
            <a:r>
              <a:rPr lang="ru-RU" sz="2800" b="1" dirty="0">
                <a:latin typeface="+mn-lt"/>
              </a:rPr>
              <a:t>: </a:t>
            </a:r>
            <a:r>
              <a:rPr lang="ru-RU" sz="2800" dirty="0">
                <a:latin typeface="+mn-lt"/>
              </a:rPr>
              <a:t>интроспекции (человек ставит себя на место другого), тренинги, ролевые игры и т. п.</a:t>
            </a:r>
          </a:p>
        </p:txBody>
      </p:sp>
      <p:pic>
        <p:nvPicPr>
          <p:cNvPr id="51203" name="Picture 4" descr="AG00317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4741" y="3068960"/>
            <a:ext cx="140335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-52555"/>
            <a:ext cx="9144000" cy="966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buFont typeface="Wingdings" pitchFamily="2" charset="2"/>
              <a:buNone/>
              <a:defRPr/>
            </a:pPr>
            <a:endParaRPr lang="ru-RU" sz="40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ru-RU" sz="4000" b="1" dirty="0" smtClean="0"/>
              <a:t>ПОМНИТЕ</a:t>
            </a:r>
            <a:r>
              <a:rPr lang="ru-RU" sz="40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287102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391200">
            <a:off x="3986403" y="5843771"/>
            <a:ext cx="32456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боестолкновение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9033809">
            <a:off x="1948316" y="2578254"/>
            <a:ext cx="365792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конфликт</a:t>
            </a:r>
          </a:p>
        </p:txBody>
      </p:sp>
      <p:sp>
        <p:nvSpPr>
          <p:cNvPr id="7" name="Прямоугольник 6"/>
          <p:cNvSpPr/>
          <p:nvPr/>
        </p:nvSpPr>
        <p:spPr>
          <a:xfrm rot="2656221">
            <a:off x="4293604" y="1033371"/>
            <a:ext cx="218335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i="1" dirty="0">
                <a:solidFill>
                  <a:srgbClr val="00B050"/>
                </a:solidFill>
              </a:rPr>
              <a:t>ссора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24907" y="1788133"/>
            <a:ext cx="14254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война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98014" y="2878258"/>
            <a:ext cx="3230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напряжение</a:t>
            </a:r>
          </a:p>
        </p:txBody>
      </p:sp>
      <p:sp>
        <p:nvSpPr>
          <p:cNvPr id="10" name="Прямоугольник 9"/>
          <p:cNvSpPr/>
          <p:nvPr/>
        </p:nvSpPr>
        <p:spPr>
          <a:xfrm rot="19148985">
            <a:off x="1546089" y="649900"/>
            <a:ext cx="12490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спор</a:t>
            </a:r>
          </a:p>
        </p:txBody>
      </p:sp>
      <p:sp>
        <p:nvSpPr>
          <p:cNvPr id="11" name="Прямоугольник 10"/>
          <p:cNvSpPr/>
          <p:nvPr/>
        </p:nvSpPr>
        <p:spPr>
          <a:xfrm rot="2414662">
            <a:off x="4404404" y="3342896"/>
            <a:ext cx="1470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002060"/>
                </a:solidFill>
              </a:rPr>
              <a:t>социум</a:t>
            </a:r>
          </a:p>
        </p:txBody>
      </p:sp>
      <p:sp>
        <p:nvSpPr>
          <p:cNvPr id="12" name="Прямоугольник 11"/>
          <p:cNvSpPr/>
          <p:nvPr/>
        </p:nvSpPr>
        <p:spPr>
          <a:xfrm rot="2672049">
            <a:off x="6086282" y="1137233"/>
            <a:ext cx="13885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tx2">
                    <a:lumMod val="25000"/>
                  </a:schemeClr>
                </a:solidFill>
              </a:rPr>
              <a:t>битва</a:t>
            </a:r>
          </a:p>
        </p:txBody>
      </p:sp>
      <p:sp>
        <p:nvSpPr>
          <p:cNvPr id="14" name="Прямоугольник 13"/>
          <p:cNvSpPr/>
          <p:nvPr/>
        </p:nvSpPr>
        <p:spPr>
          <a:xfrm rot="17501256">
            <a:off x="1182656" y="2878257"/>
            <a:ext cx="18205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интерес</a:t>
            </a:r>
          </a:p>
        </p:txBody>
      </p:sp>
      <p:sp>
        <p:nvSpPr>
          <p:cNvPr id="15" name="Прямоугольник 14"/>
          <p:cNvSpPr/>
          <p:nvPr/>
        </p:nvSpPr>
        <p:spPr>
          <a:xfrm rot="506763">
            <a:off x="6096606" y="3696383"/>
            <a:ext cx="1819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дискуссия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41826" y="4303405"/>
            <a:ext cx="28062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/>
              <a:t>трагедия</a:t>
            </a:r>
            <a:endParaRPr lang="ru-RU" sz="36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19979617">
            <a:off x="5397582" y="2189987"/>
            <a:ext cx="1340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сдача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619672" y="1338860"/>
            <a:ext cx="36523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75000"/>
                  </a:schemeClr>
                </a:solidFill>
              </a:rPr>
              <a:t>напряжённость</a:t>
            </a:r>
          </a:p>
        </p:txBody>
      </p:sp>
      <p:sp>
        <p:nvSpPr>
          <p:cNvPr id="19" name="Прямоугольник 18"/>
          <p:cNvSpPr/>
          <p:nvPr/>
        </p:nvSpPr>
        <p:spPr>
          <a:xfrm rot="21061413" flipH="1">
            <a:off x="6438419" y="2382964"/>
            <a:ext cx="2213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F0"/>
                </a:solidFill>
              </a:rPr>
              <a:t>проблема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08513" y="3797360"/>
            <a:ext cx="11963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</a:rPr>
              <a:t>резус</a:t>
            </a:r>
          </a:p>
        </p:txBody>
      </p:sp>
      <p:sp>
        <p:nvSpPr>
          <p:cNvPr id="21" name="Прямоугольник 20"/>
          <p:cNvSpPr/>
          <p:nvPr/>
        </p:nvSpPr>
        <p:spPr>
          <a:xfrm rot="2063664">
            <a:off x="521444" y="2280966"/>
            <a:ext cx="17779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мордобой</a:t>
            </a:r>
            <a:endParaRPr lang="ru-RU" sz="2800" b="1" i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249784" y="4166692"/>
            <a:ext cx="11753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</a:rPr>
              <a:t>кровь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650670" y="4751467"/>
            <a:ext cx="2482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</a:rPr>
              <a:t>противоборство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081356" y="894781"/>
            <a:ext cx="1141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мятеж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750561" y="4500454"/>
            <a:ext cx="1508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2">
                    <a:lumMod val="25000"/>
                  </a:schemeClr>
                </a:solidFill>
              </a:rPr>
              <a:t>атомный </a:t>
            </a:r>
          </a:p>
        </p:txBody>
      </p:sp>
      <p:sp>
        <p:nvSpPr>
          <p:cNvPr id="27" name="Прямоугольник 26"/>
          <p:cNvSpPr/>
          <p:nvPr/>
        </p:nvSpPr>
        <p:spPr>
          <a:xfrm rot="471127" flipH="1">
            <a:off x="3710661" y="5098695"/>
            <a:ext cx="1808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>
                <a:solidFill>
                  <a:srgbClr val="FF0000"/>
                </a:solidFill>
              </a:rPr>
              <a:t>интересы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20226199" flipH="1">
            <a:off x="7298651" y="1423512"/>
            <a:ext cx="25890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стычка</a:t>
            </a:r>
          </a:p>
        </p:txBody>
      </p:sp>
      <p:sp>
        <p:nvSpPr>
          <p:cNvPr id="29" name="Прямоугольник 28"/>
          <p:cNvSpPr/>
          <p:nvPr/>
        </p:nvSpPr>
        <p:spPr>
          <a:xfrm rot="2157770">
            <a:off x="-72439" y="1251668"/>
            <a:ext cx="23884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неприятности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325122" y="1844916"/>
            <a:ext cx="1213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стороны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984999" y="1844916"/>
            <a:ext cx="14941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>
                <a:solidFill>
                  <a:srgbClr val="92D050"/>
                </a:solidFill>
              </a:rPr>
              <a:t>разногласие</a:t>
            </a:r>
          </a:p>
        </p:txBody>
      </p:sp>
      <p:sp>
        <p:nvSpPr>
          <p:cNvPr id="33" name="Прямоугольник 32"/>
          <p:cNvSpPr/>
          <p:nvPr/>
        </p:nvSpPr>
        <p:spPr>
          <a:xfrm rot="18206887">
            <a:off x="807937" y="5243391"/>
            <a:ext cx="1726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непонимание</a:t>
            </a:r>
          </a:p>
        </p:txBody>
      </p:sp>
      <p:sp>
        <p:nvSpPr>
          <p:cNvPr id="34" name="Прямоугольник 33"/>
          <p:cNvSpPr/>
          <p:nvPr/>
        </p:nvSpPr>
        <p:spPr>
          <a:xfrm rot="1064628">
            <a:off x="2464098" y="5284983"/>
            <a:ext cx="12620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драка</a:t>
            </a:r>
          </a:p>
        </p:txBody>
      </p:sp>
      <p:sp>
        <p:nvSpPr>
          <p:cNvPr id="35" name="Прямоугольник 34"/>
          <p:cNvSpPr/>
          <p:nvPr/>
        </p:nvSpPr>
        <p:spPr>
          <a:xfrm rot="18802999">
            <a:off x="5542452" y="5223852"/>
            <a:ext cx="805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гнев</a:t>
            </a:r>
          </a:p>
        </p:txBody>
      </p:sp>
      <p:sp>
        <p:nvSpPr>
          <p:cNvPr id="36" name="Прямоугольник 35"/>
          <p:cNvSpPr/>
          <p:nvPr/>
        </p:nvSpPr>
        <p:spPr>
          <a:xfrm rot="1280863">
            <a:off x="7874685" y="3138364"/>
            <a:ext cx="9107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наезд</a:t>
            </a:r>
          </a:p>
        </p:txBody>
      </p:sp>
      <p:sp>
        <p:nvSpPr>
          <p:cNvPr id="37" name="Прямоугольник 36"/>
          <p:cNvSpPr/>
          <p:nvPr/>
        </p:nvSpPr>
        <p:spPr>
          <a:xfrm rot="20242092">
            <a:off x="7078384" y="4301704"/>
            <a:ext cx="13416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rgbClr val="FFC000"/>
                </a:solidFill>
              </a:rPr>
              <a:t>упёртость</a:t>
            </a:r>
            <a:endParaRPr lang="ru-RU" sz="2000" b="1" dirty="0">
              <a:solidFill>
                <a:srgbClr val="FFC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 rot="1462500">
            <a:off x="6710213" y="5327759"/>
            <a:ext cx="11408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ругань</a:t>
            </a:r>
          </a:p>
        </p:txBody>
      </p:sp>
      <p:sp>
        <p:nvSpPr>
          <p:cNvPr id="39" name="Прямоугольник 38"/>
          <p:cNvSpPr/>
          <p:nvPr/>
        </p:nvSpPr>
        <p:spPr>
          <a:xfrm rot="1559107">
            <a:off x="1837330" y="5757081"/>
            <a:ext cx="1064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споры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59350" y="-72072"/>
            <a:ext cx="6585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«Ассоциации»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xmlns="" val="379314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7427168" cy="2239360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     </a:t>
            </a:r>
            <a:r>
              <a:rPr lang="ru-RU" sz="6000" dirty="0" smtClean="0">
                <a:solidFill>
                  <a:schemeClr val="tx1"/>
                </a:solidFill>
              </a:rPr>
              <a:t>Помните! </a:t>
            </a:r>
          </a:p>
        </p:txBody>
      </p:sp>
      <p:sp>
        <p:nvSpPr>
          <p:cNvPr id="52227" name="Содержимое 2"/>
          <p:cNvSpPr>
            <a:spLocks noGrp="1"/>
          </p:cNvSpPr>
          <p:nvPr>
            <p:ph idx="1"/>
          </p:nvPr>
        </p:nvSpPr>
        <p:spPr>
          <a:xfrm>
            <a:off x="457859" y="1386987"/>
            <a:ext cx="8229600" cy="475932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ru-RU" altLang="ru-RU" sz="44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ctr" eaLnBrk="1" hangingPunct="1"/>
            <a:endParaRPr lang="ru-RU" altLang="ru-RU" b="1" dirty="0" smtClean="0"/>
          </a:p>
          <a:p>
            <a:pPr eaLnBrk="1" hangingPunct="1"/>
            <a:endParaRPr lang="ru-RU" altLang="ru-RU" b="1" dirty="0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b="1" dirty="0" smtClean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b="1" dirty="0" smtClean="0"/>
              <a:t>Лучший способ разрешения конфликта, 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4800" b="1" dirty="0" smtClean="0"/>
              <a:t>когда выигрывают обе стороны!</a:t>
            </a:r>
            <a:r>
              <a:rPr lang="ru-RU" altLang="ru-RU" sz="4800" dirty="0" smtClean="0"/>
              <a:t> </a:t>
            </a:r>
          </a:p>
        </p:txBody>
      </p:sp>
      <p:pic>
        <p:nvPicPr>
          <p:cNvPr id="52228" name="Picture 4" descr="C:\Program Files\Microsoft Office\CLIPART\PUB60COR\AN00790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971"/>
            <a:ext cx="2799905" cy="291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2355577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03649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РЕЗУЛЬТАТЫ СОЦИОЛОГИЧЕСКИХ ИССЛЕДОВАНИЙ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КОРПОРАТИВНОЙ КУЛЬТУРЫ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АНКЕТА РОДИТЕЛЕЙ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46927637"/>
              </p:ext>
            </p:extLst>
          </p:nvPr>
        </p:nvGraphicFramePr>
        <p:xfrm>
          <a:off x="107504" y="908720"/>
          <a:ext cx="8928992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4617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04758679"/>
              </p:ext>
            </p:extLst>
          </p:nvPr>
        </p:nvGraphicFramePr>
        <p:xfrm>
          <a:off x="72133" y="910414"/>
          <a:ext cx="9036496" cy="592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5720" y="0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 СОЦИОЛОГИЧЕСКИХ ИССЛЕДОВАНИЙ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КОРПОРАТИВНОЙ КУЛЬТУРЫ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АНКЕТА УЧИТЕЛЕЙ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267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2544219672"/>
              </p:ext>
            </p:extLst>
          </p:nvPr>
        </p:nvGraphicFramePr>
        <p:xfrm>
          <a:off x="0" y="980727"/>
          <a:ext cx="9129712" cy="5808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 СОЦИОЛОГИЧЕСКИХ ИССЛЕДОВАНИЙ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КОРПОРАТИВНОЙ КУЛЬТУРЫ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АНКЕТА УЧАЩИХСЯ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64" y="30105"/>
            <a:ext cx="91227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ВОЗМОЖНЫЕ ПОВОДЫ ДЛЯ ВОЗНИКНОВЕНИЯ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КОНФЛИКТОВ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ГИМНАЗИИ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63006854"/>
              </p:ext>
            </p:extLst>
          </p:nvPr>
        </p:nvGraphicFramePr>
        <p:xfrm>
          <a:off x="251520" y="1230434"/>
          <a:ext cx="4392488" cy="2662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21870171"/>
              </p:ext>
            </p:extLst>
          </p:nvPr>
        </p:nvGraphicFramePr>
        <p:xfrm>
          <a:off x="4788024" y="1230434"/>
          <a:ext cx="4176464" cy="2630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2282955"/>
              </p:ext>
            </p:extLst>
          </p:nvPr>
        </p:nvGraphicFramePr>
        <p:xfrm>
          <a:off x="2771800" y="4005064"/>
          <a:ext cx="424847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29561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857232"/>
            <a:ext cx="864096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4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defRPr/>
            </a:pPr>
            <a:r>
              <a:rPr lang="ru-RU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Конструктивные    </a:t>
            </a:r>
            <a:r>
              <a:rPr lang="ru-RU" sz="2800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ru-RU" sz="5400" b="1" dirty="0" smtClean="0">
                <a:solidFill>
                  <a:srgbClr val="00B050"/>
                </a:solidFill>
                <a:cs typeface="Times New Roman" pitchFamily="18" charset="0"/>
              </a:rPr>
              <a:t>+</a:t>
            </a:r>
            <a:r>
              <a:rPr lang="ru-RU" sz="3600" b="1" dirty="0" smtClean="0">
                <a:solidFill>
                  <a:srgbClr val="00B050"/>
                </a:solidFill>
                <a:cs typeface="Times New Roman" pitchFamily="18" charset="0"/>
              </a:rPr>
              <a:t> </a:t>
            </a:r>
            <a:endParaRPr lang="ru-RU" sz="2800" dirty="0" smtClean="0">
              <a:solidFill>
                <a:srgbClr val="00B050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ru-RU" sz="2800" b="1" dirty="0" smtClean="0"/>
              <a:t>(</a:t>
            </a:r>
            <a:r>
              <a:rPr lang="ru-RU" sz="2800" b="1" dirty="0"/>
              <a:t>юмор, уступка, компромисс, сотрудничество)</a:t>
            </a:r>
          </a:p>
          <a:p>
            <a:pPr>
              <a:defRPr/>
            </a:pPr>
            <a:r>
              <a:rPr lang="ru-RU" sz="2800" dirty="0" smtClean="0"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Деструктивные</a:t>
            </a: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        </a:t>
            </a:r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-</a:t>
            </a:r>
            <a:endParaRPr lang="ru-RU" sz="4000" b="1" dirty="0" smtClean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>
              <a:defRPr/>
            </a:pPr>
            <a:r>
              <a:rPr lang="ru-RU" sz="2800" b="1" dirty="0" smtClean="0"/>
              <a:t>(</a:t>
            </a:r>
            <a:r>
              <a:rPr lang="ru-RU" sz="2800" b="1" dirty="0"/>
              <a:t>угрозы, насилие, грубость, унижение, переход на личности, уход от решения проблем, разрыв отношений)</a:t>
            </a:r>
            <a:r>
              <a:rPr lang="ru-RU" sz="2800" b="1" dirty="0"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  <a:t/>
            </a:r>
            <a:br>
              <a:rPr lang="ru-RU" sz="2800" b="1" dirty="0">
                <a:solidFill>
                  <a:schemeClr val="bg2">
                    <a:lumMod val="50000"/>
                  </a:schemeClr>
                </a:solidFill>
                <a:latin typeface="Arial" charset="0"/>
              </a:rPr>
            </a:br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6" descr="http://im1-tub-ru.yandex.net/i?id=5502b9f6fca8715b11a85515af49d505-21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3426" y="5304499"/>
            <a:ext cx="2192542" cy="13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1846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СПОСОБЫ РАЗРЕШЕНИЯ КОНФЛИКТА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343641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0" y="2510670"/>
            <a:ext cx="3640275" cy="293455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</a:p>
        </p:txBody>
      </p:sp>
      <p:sp>
        <p:nvSpPr>
          <p:cNvPr id="7" name="Овал 6"/>
          <p:cNvSpPr/>
          <p:nvPr/>
        </p:nvSpPr>
        <p:spPr>
          <a:xfrm>
            <a:off x="5439172" y="2348880"/>
            <a:ext cx="3600400" cy="2777757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РОДИТЕЛЬ</a:t>
            </a:r>
          </a:p>
        </p:txBody>
      </p:sp>
      <p:sp>
        <p:nvSpPr>
          <p:cNvPr id="8" name="Овал 7"/>
          <p:cNvSpPr/>
          <p:nvPr/>
        </p:nvSpPr>
        <p:spPr>
          <a:xfrm>
            <a:off x="2764364" y="3977946"/>
            <a:ext cx="3659268" cy="282576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УЧЕНИК</a:t>
            </a:r>
          </a:p>
        </p:txBody>
      </p:sp>
      <p:pic>
        <p:nvPicPr>
          <p:cNvPr id="9" name="Picture 3" descr="E:\молодежные лидерыНовая папка\soc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4008" y="5286106"/>
            <a:ext cx="1965564" cy="1474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Овал 9"/>
          <p:cNvSpPr/>
          <p:nvPr/>
        </p:nvSpPr>
        <p:spPr>
          <a:xfrm>
            <a:off x="2336146" y="893891"/>
            <a:ext cx="4407155" cy="2735680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АДМИНИСТРАЦИЯ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130462"/>
            <a:ext cx="8972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СФЕРЫ ПЕДАГОГИЧЕСКОГО КОНФЛИКТА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355145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2872</TotalTime>
  <Words>1132</Words>
  <Application>Microsoft Office PowerPoint</Application>
  <PresentationFormat>Экран (4:3)</PresentationFormat>
  <Paragraphs>306</Paragraphs>
  <Slides>30</Slides>
  <Notes>15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Апекс</vt:lpstr>
      <vt:lpstr>Clip</vt:lpstr>
      <vt:lpstr>    Конфликты и пути их преодоления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Лидерство – механизм интеграции групповой деятельности</vt:lpstr>
      <vt:lpstr>          Руководитель                  Лидер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      Помните!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Конфликты и пути их преодоления</dc:title>
  <dc:creator>психолог</dc:creator>
  <cp:lastModifiedBy>чевелева</cp:lastModifiedBy>
  <cp:revision>139</cp:revision>
  <dcterms:created xsi:type="dcterms:W3CDTF">2015-01-22T07:49:05Z</dcterms:created>
  <dcterms:modified xsi:type="dcterms:W3CDTF">2015-02-04T12:17:19Z</dcterms:modified>
</cp:coreProperties>
</file>